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nva Sans Bold" panose="020B0803030501040103" pitchFamily="34" charset="0"/>
      <p:regular r:id="rId12"/>
      <p:bold r:id="rId13"/>
    </p:embeddedFont>
    <p:embeddedFont>
      <p:font typeface="ITC Benguiat" panose="02030603050306020704" pitchFamily="18" charset="77"/>
      <p:regular r:id="rId14"/>
    </p:embeddedFont>
    <p:embeddedFont>
      <p:font typeface="Playfair Display" pitchFamily="2" charset="77"/>
      <p:regular r:id="rId15"/>
      <p:bold r:id="rId16"/>
      <p:italic r:id="rId17"/>
      <p:boldItalic r:id="rId18"/>
    </p:embeddedFont>
    <p:embeddedFont>
      <p:font typeface="Playfair Display Bold" pitchFamily="2" charset="77"/>
      <p:regular r:id="rId19"/>
      <p:bold r:id="rId20"/>
    </p:embeddedFont>
    <p:embeddedFont>
      <p:font typeface="Playfair Display Italics" pitchFamily="2" charset="77"/>
      <p:regular r:id="rId21"/>
      <p:italic r:id="rId22"/>
    </p:embeddedFont>
    <p:embeddedFont>
      <p:font typeface="Public Sans" pitchFamily="2" charset="77"/>
      <p:regular r:id="rId23"/>
    </p:embeddedFont>
    <p:embeddedFont>
      <p:font typeface="Public Sans Bold" pitchFamily="2" charset="77"/>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4656" autoAdjust="0"/>
  </p:normalViewPr>
  <p:slideViewPr>
    <p:cSldViewPr>
      <p:cViewPr varScale="1">
        <p:scale>
          <a:sx n="71" d="100"/>
          <a:sy n="71" d="100"/>
        </p:scale>
        <p:origin x="82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70714-EFAF-0443-8F4E-2E39D96809FC}" type="datetimeFigureOut">
              <a:rPr lang="en-US" smtClean="0"/>
              <a:t>2/27/25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7BFFD-AAA3-3E4B-861A-51E7D5AE37DD}" type="slidenum">
              <a:rPr lang="en-US" smtClean="0"/>
              <a:t>‹#›</a:t>
            </a:fld>
            <a:endParaRPr lang="en-US"/>
          </a:p>
        </p:txBody>
      </p:sp>
    </p:spTree>
    <p:extLst>
      <p:ext uri="{BB962C8B-B14F-4D97-AF65-F5344CB8AC3E}">
        <p14:creationId xmlns:p14="http://schemas.microsoft.com/office/powerpoint/2010/main" val="2179757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BFFD-AAA3-3E4B-861A-51E7D5AE37DD}" type="slidenum">
              <a:rPr lang="en-US" smtClean="0"/>
              <a:t>1</a:t>
            </a:fld>
            <a:endParaRPr lang="en-US"/>
          </a:p>
        </p:txBody>
      </p:sp>
    </p:spTree>
    <p:extLst>
      <p:ext uri="{BB962C8B-B14F-4D97-AF65-F5344CB8AC3E}">
        <p14:creationId xmlns:p14="http://schemas.microsoft.com/office/powerpoint/2010/main" val="469262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706" y="4514765"/>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Freeform 3"/>
          <p:cNvSpPr/>
          <p:nvPr/>
        </p:nvSpPr>
        <p:spPr>
          <a:xfrm>
            <a:off x="12267728" y="5379891"/>
            <a:ext cx="5485819" cy="4498372"/>
          </a:xfrm>
          <a:custGeom>
            <a:avLst/>
            <a:gdLst/>
            <a:ahLst/>
            <a:cxnLst/>
            <a:rect l="l" t="t" r="r" b="b"/>
            <a:pathLst>
              <a:path w="5485819" h="4498372">
                <a:moveTo>
                  <a:pt x="0" y="0"/>
                </a:moveTo>
                <a:lnTo>
                  <a:pt x="5485820" y="0"/>
                </a:lnTo>
                <a:lnTo>
                  <a:pt x="5485820" y="4498372"/>
                </a:lnTo>
                <a:lnTo>
                  <a:pt x="0" y="4498372"/>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1006882" y="4728792"/>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2025 REQUEST FOR APPLICATIONS</a:t>
            </a:r>
          </a:p>
        </p:txBody>
      </p:sp>
      <p:sp>
        <p:nvSpPr>
          <p:cNvPr id="5" name="TextBox 5"/>
          <p:cNvSpPr txBox="1"/>
          <p:nvPr/>
        </p:nvSpPr>
        <p:spPr>
          <a:xfrm>
            <a:off x="850974" y="2332416"/>
            <a:ext cx="16408332" cy="2084083"/>
          </a:xfrm>
          <a:prstGeom prst="rect">
            <a:avLst/>
          </a:prstGeom>
        </p:spPr>
        <p:txBody>
          <a:bodyPr lIns="0" tIns="0" rIns="0" bIns="0" rtlCol="0" anchor="t">
            <a:spAutoFit/>
          </a:bodyPr>
          <a:lstStyle/>
          <a:p>
            <a:pPr algn="l">
              <a:lnSpc>
                <a:spcPts val="15250"/>
              </a:lnSpc>
            </a:pPr>
            <a:r>
              <a:rPr lang="en-US" sz="16758" spc="83">
                <a:solidFill>
                  <a:srgbClr val="2B2C30"/>
                </a:solidFill>
                <a:latin typeface="Playfair Display"/>
                <a:ea typeface="Playfair Display"/>
                <a:cs typeface="Playfair Display"/>
                <a:sym typeface="Playfair Display"/>
              </a:rPr>
              <a:t>Green Horizons</a:t>
            </a:r>
          </a:p>
        </p:txBody>
      </p:sp>
      <p:pic>
        <p:nvPicPr>
          <p:cNvPr id="6" name="Audio Recording Feb 26, 2025 at 11:14:22 AM">
            <a:hlinkClick r:id="" action="ppaction://media"/>
            <a:extLst>
              <a:ext uri="{FF2B5EF4-FFF2-40B4-BE49-F238E27FC236}">
                <a16:creationId xmlns:a16="http://schemas.microsoft.com/office/drawing/2014/main" id="{5B10F2DD-6784-DD57-EE2C-CEEC465ED5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9471863"/>
            <a:ext cx="812800" cy="812800"/>
          </a:xfrm>
          <a:prstGeom prst="rect">
            <a:avLst/>
          </a:prstGeom>
        </p:spPr>
      </p:pic>
      <p:sp>
        <p:nvSpPr>
          <p:cNvPr id="7" name="TextBox 6">
            <a:extLst>
              <a:ext uri="{FF2B5EF4-FFF2-40B4-BE49-F238E27FC236}">
                <a16:creationId xmlns:a16="http://schemas.microsoft.com/office/drawing/2014/main" id="{637C6EA1-C8B1-74FD-E71B-5975431E53CF}"/>
              </a:ext>
            </a:extLst>
          </p:cNvPr>
          <p:cNvSpPr txBox="1"/>
          <p:nvPr/>
        </p:nvSpPr>
        <p:spPr>
          <a:xfrm>
            <a:off x="2133600" y="6819900"/>
            <a:ext cx="5029200" cy="1938992"/>
          </a:xfrm>
          <a:prstGeom prst="rect">
            <a:avLst/>
          </a:prstGeom>
          <a:noFill/>
        </p:spPr>
        <p:txBody>
          <a:bodyPr wrap="square" rtlCol="0">
            <a:spAutoFit/>
          </a:bodyPr>
          <a:lstStyle/>
          <a:p>
            <a:r>
              <a:rPr lang="en-US" sz="4000" dirty="0">
                <a:solidFill>
                  <a:schemeClr val="accent2"/>
                </a:solidFill>
              </a:rPr>
              <a:t>To hear the narration, </a:t>
            </a:r>
          </a:p>
          <a:p>
            <a:r>
              <a:rPr lang="en-US" sz="4000" dirty="0">
                <a:solidFill>
                  <a:schemeClr val="accent2"/>
                </a:solidFill>
              </a:rPr>
              <a:t>go to “Slide Show” and click “Play from Start”</a:t>
            </a:r>
          </a:p>
        </p:txBody>
      </p:sp>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016407" y="2181545"/>
            <a:ext cx="16242893" cy="5909940"/>
          </a:xfrm>
          <a:prstGeom prst="rect">
            <a:avLst/>
          </a:prstGeom>
        </p:spPr>
        <p:txBody>
          <a:bodyPr lIns="0" tIns="0" rIns="0" bIns="0" rtlCol="0" anchor="t">
            <a:spAutoFit/>
          </a:bodyPr>
          <a:lstStyle/>
          <a:p>
            <a:pPr algn="l">
              <a:lnSpc>
                <a:spcPts val="4875"/>
              </a:lnSpc>
            </a:pPr>
            <a:r>
              <a:rPr lang="en-US" sz="3750" spc="18">
                <a:solidFill>
                  <a:srgbClr val="2B2C30"/>
                </a:solidFill>
                <a:latin typeface="Playfair Display"/>
                <a:ea typeface="Playfair Display"/>
                <a:cs typeface="Playfair Display"/>
                <a:sym typeface="Playfair Display"/>
              </a:rPr>
              <a:t>SEF is proud to partner with the Native American Agriculture Fund (NAAF) to administer the Green Horizons Project, a funding opportunity for Tribal governments that provides capital and capacity building to promote environmental sustainability in Native agricultural and food systems. </a:t>
            </a:r>
          </a:p>
          <a:p>
            <a:pPr algn="l">
              <a:lnSpc>
                <a:spcPts val="4875"/>
              </a:lnSpc>
            </a:pPr>
            <a:endParaRPr lang="en-US" sz="3750" spc="18">
              <a:solidFill>
                <a:srgbClr val="2B2C30"/>
              </a:solidFill>
              <a:latin typeface="Playfair Display"/>
              <a:ea typeface="Playfair Display"/>
              <a:cs typeface="Playfair Display"/>
              <a:sym typeface="Playfair Display"/>
            </a:endParaRPr>
          </a:p>
          <a:p>
            <a:pPr algn="l">
              <a:lnSpc>
                <a:spcPts val="4875"/>
              </a:lnSpc>
            </a:pPr>
            <a:r>
              <a:rPr lang="en-US" sz="3750" spc="18">
                <a:solidFill>
                  <a:srgbClr val="2B2C30"/>
                </a:solidFill>
                <a:latin typeface="Playfair Display"/>
                <a:ea typeface="Playfair Display"/>
                <a:cs typeface="Playfair Display"/>
                <a:sym typeface="Playfair Display"/>
              </a:rPr>
              <a:t>The mission of the Green Horizons Project is to accelerate existing efforts that provide </a:t>
            </a:r>
            <a:r>
              <a:rPr lang="en-US" sz="3750" b="1" spc="18">
                <a:solidFill>
                  <a:srgbClr val="2B2C30"/>
                </a:solidFill>
                <a:latin typeface="Playfair Display Bold"/>
                <a:ea typeface="Playfair Display Bold"/>
                <a:cs typeface="Playfair Display Bold"/>
                <a:sym typeface="Playfair Display Bold"/>
              </a:rPr>
              <a:t>support for Tribal agricultural producers implementing sustainable practices on their farm(s) and/or ranch(es)</a:t>
            </a:r>
            <a:r>
              <a:rPr lang="en-US" sz="3750" spc="18">
                <a:solidFill>
                  <a:srgbClr val="2B2C30"/>
                </a:solidFill>
                <a:latin typeface="Playfair Display"/>
                <a:ea typeface="Playfair Display"/>
                <a:cs typeface="Playfair Display"/>
                <a:sym typeface="Playfair Display"/>
              </a:rPr>
              <a:t>. </a:t>
            </a:r>
          </a:p>
          <a:p>
            <a:pPr algn="l">
              <a:lnSpc>
                <a:spcPts val="7865"/>
              </a:lnSpc>
            </a:pPr>
            <a:endParaRPr lang="en-US" sz="3750" spc="18">
              <a:solidFill>
                <a:srgbClr val="2B2C30"/>
              </a:solidFill>
              <a:latin typeface="Playfair Display"/>
              <a:ea typeface="Playfair Display"/>
              <a:cs typeface="Playfair Display"/>
              <a:sym typeface="Playfair Display"/>
            </a:endParaRPr>
          </a:p>
        </p:txBody>
      </p:sp>
      <p:sp>
        <p:nvSpPr>
          <p:cNvPr id="3" name="AutoShape 3"/>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4" name="Freeform 4"/>
          <p:cNvSpPr/>
          <p:nvPr/>
        </p:nvSpPr>
        <p:spPr>
          <a:xfrm>
            <a:off x="15631168" y="8018131"/>
            <a:ext cx="2239811" cy="1836645"/>
          </a:xfrm>
          <a:custGeom>
            <a:avLst/>
            <a:gdLst/>
            <a:ahLst/>
            <a:cxnLst/>
            <a:rect l="l" t="t" r="r" b="b"/>
            <a:pathLst>
              <a:path w="2239811" h="1836645">
                <a:moveTo>
                  <a:pt x="0" y="0"/>
                </a:moveTo>
                <a:lnTo>
                  <a:pt x="2239811" y="0"/>
                </a:lnTo>
                <a:lnTo>
                  <a:pt x="2239811" y="1836645"/>
                </a:lnTo>
                <a:lnTo>
                  <a:pt x="0" y="1836645"/>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GREEN HORIZONS PROJECT</a:t>
            </a:r>
          </a:p>
        </p:txBody>
      </p:sp>
      <p:pic>
        <p:nvPicPr>
          <p:cNvPr id="6" name="Audio Recording Feb 26, 2025 at 11:15:51 AM">
            <a:hlinkClick r:id="" action="ppaction://media"/>
            <a:extLst>
              <a:ext uri="{FF2B5EF4-FFF2-40B4-BE49-F238E27FC236}">
                <a16:creationId xmlns:a16="http://schemas.microsoft.com/office/drawing/2014/main" id="{A626E16E-563D-BDA5-0F59-9C4CEA7810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 y="94742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9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Freeform 3"/>
          <p:cNvSpPr/>
          <p:nvPr/>
        </p:nvSpPr>
        <p:spPr>
          <a:xfrm>
            <a:off x="15631168" y="8018131"/>
            <a:ext cx="2239811" cy="1836645"/>
          </a:xfrm>
          <a:custGeom>
            <a:avLst/>
            <a:gdLst/>
            <a:ahLst/>
            <a:cxnLst/>
            <a:rect l="l" t="t" r="r" b="b"/>
            <a:pathLst>
              <a:path w="2239811" h="1836645">
                <a:moveTo>
                  <a:pt x="0" y="0"/>
                </a:moveTo>
                <a:lnTo>
                  <a:pt x="2239811" y="0"/>
                </a:lnTo>
                <a:lnTo>
                  <a:pt x="2239811" y="1836645"/>
                </a:lnTo>
                <a:lnTo>
                  <a:pt x="0" y="1836645"/>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1028700" y="2669348"/>
            <a:ext cx="3882170" cy="2361049"/>
            <a:chOff x="0" y="0"/>
            <a:chExt cx="5176226" cy="3148066"/>
          </a:xfrm>
        </p:grpSpPr>
        <p:pic>
          <p:nvPicPr>
            <p:cNvPr id="5" name="Picture 5"/>
            <p:cNvPicPr>
              <a:picLocks noChangeAspect="1"/>
            </p:cNvPicPr>
            <p:nvPr/>
          </p:nvPicPr>
          <p:blipFill>
            <a:blip r:embed="rId5"/>
            <a:srcRect t="19455" b="19455"/>
            <a:stretch>
              <a:fillRect/>
            </a:stretch>
          </p:blipFill>
          <p:spPr>
            <a:xfrm>
              <a:off x="0" y="0"/>
              <a:ext cx="5176226" cy="3148066"/>
            </a:xfrm>
            <a:prstGeom prst="rect">
              <a:avLst/>
            </a:prstGeom>
          </p:spPr>
        </p:pic>
      </p:grpSp>
      <p:grpSp>
        <p:nvGrpSpPr>
          <p:cNvPr id="6" name="Group 6"/>
          <p:cNvGrpSpPr/>
          <p:nvPr/>
        </p:nvGrpSpPr>
        <p:grpSpPr>
          <a:xfrm>
            <a:off x="5948819" y="2669348"/>
            <a:ext cx="3882170" cy="2361049"/>
            <a:chOff x="0" y="0"/>
            <a:chExt cx="5176226" cy="3148066"/>
          </a:xfrm>
        </p:grpSpPr>
        <p:pic>
          <p:nvPicPr>
            <p:cNvPr id="7" name="Picture 7"/>
            <p:cNvPicPr>
              <a:picLocks noChangeAspect="1"/>
            </p:cNvPicPr>
            <p:nvPr/>
          </p:nvPicPr>
          <p:blipFill>
            <a:blip r:embed="rId6"/>
            <a:srcRect l="672" r="672"/>
            <a:stretch>
              <a:fillRect/>
            </a:stretch>
          </p:blipFill>
          <p:spPr>
            <a:xfrm>
              <a:off x="0" y="0"/>
              <a:ext cx="5176226" cy="3148066"/>
            </a:xfrm>
            <a:prstGeom prst="rect">
              <a:avLst/>
            </a:prstGeom>
          </p:spPr>
        </p:pic>
      </p:grpSp>
      <p:grpSp>
        <p:nvGrpSpPr>
          <p:cNvPr id="8" name="Group 8"/>
          <p:cNvGrpSpPr/>
          <p:nvPr/>
        </p:nvGrpSpPr>
        <p:grpSpPr>
          <a:xfrm>
            <a:off x="10973989" y="2669348"/>
            <a:ext cx="3882170" cy="2361049"/>
            <a:chOff x="0" y="0"/>
            <a:chExt cx="5176226" cy="3148066"/>
          </a:xfrm>
        </p:grpSpPr>
        <p:pic>
          <p:nvPicPr>
            <p:cNvPr id="9" name="Picture 9"/>
            <p:cNvPicPr>
              <a:picLocks noChangeAspect="1"/>
            </p:cNvPicPr>
            <p:nvPr/>
          </p:nvPicPr>
          <p:blipFill>
            <a:blip r:embed="rId7"/>
            <a:srcRect t="4303" b="4303"/>
            <a:stretch>
              <a:fillRect/>
            </a:stretch>
          </p:blipFill>
          <p:spPr>
            <a:xfrm>
              <a:off x="0" y="0"/>
              <a:ext cx="5176226" cy="3148066"/>
            </a:xfrm>
            <a:prstGeom prst="rect">
              <a:avLst/>
            </a:prstGeom>
          </p:spPr>
        </p:pic>
      </p:grpSp>
      <p:sp>
        <p:nvSpPr>
          <p:cNvPr id="10" name="TextBox 10"/>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OVERVIEW</a:t>
            </a:r>
          </a:p>
        </p:txBody>
      </p:sp>
      <p:grpSp>
        <p:nvGrpSpPr>
          <p:cNvPr id="11" name="Group 11"/>
          <p:cNvGrpSpPr/>
          <p:nvPr/>
        </p:nvGrpSpPr>
        <p:grpSpPr>
          <a:xfrm>
            <a:off x="1028700" y="5365087"/>
            <a:ext cx="3773952" cy="3257042"/>
            <a:chOff x="0" y="0"/>
            <a:chExt cx="5031935" cy="4342723"/>
          </a:xfrm>
        </p:grpSpPr>
        <p:sp>
          <p:nvSpPr>
            <p:cNvPr id="12" name="TextBox 12"/>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Eligibility:</a:t>
              </a:r>
            </a:p>
          </p:txBody>
        </p:sp>
        <p:sp>
          <p:nvSpPr>
            <p:cNvPr id="13" name="TextBox 13"/>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Tribal governments</a:t>
              </a:r>
            </a:p>
          </p:txBody>
        </p:sp>
        <p:sp>
          <p:nvSpPr>
            <p:cNvPr id="14" name="TextBox 14"/>
            <p:cNvSpPr txBox="1"/>
            <p:nvPr/>
          </p:nvSpPr>
          <p:spPr>
            <a:xfrm>
              <a:off x="0" y="1431883"/>
              <a:ext cx="5031935" cy="29108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State and federally recognized Tribal governments are eligible to apply. Tribes may choose to partner with other entities, but the Tribe must be the lead applicant (e.g., be key personnel, manage the budget and report to SEF). </a:t>
              </a:r>
            </a:p>
          </p:txBody>
        </p:sp>
      </p:grpSp>
      <p:grpSp>
        <p:nvGrpSpPr>
          <p:cNvPr id="15" name="Group 15"/>
          <p:cNvGrpSpPr/>
          <p:nvPr/>
        </p:nvGrpSpPr>
        <p:grpSpPr>
          <a:xfrm>
            <a:off x="5948819" y="5365087"/>
            <a:ext cx="3195181" cy="3257042"/>
            <a:chOff x="0" y="0"/>
            <a:chExt cx="4260241" cy="4342723"/>
          </a:xfrm>
        </p:grpSpPr>
        <p:sp>
          <p:nvSpPr>
            <p:cNvPr id="16" name="TextBox 16"/>
            <p:cNvSpPr txBox="1"/>
            <p:nvPr/>
          </p:nvSpPr>
          <p:spPr>
            <a:xfrm>
              <a:off x="0" y="85725"/>
              <a:ext cx="4246364"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Topic:</a:t>
              </a:r>
            </a:p>
          </p:txBody>
        </p:sp>
        <p:sp>
          <p:nvSpPr>
            <p:cNvPr id="17" name="TextBox 17"/>
            <p:cNvSpPr txBox="1"/>
            <p:nvPr/>
          </p:nvSpPr>
          <p:spPr>
            <a:xfrm>
              <a:off x="0" y="621834"/>
              <a:ext cx="4260241"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Sustainable ag</a:t>
              </a:r>
            </a:p>
          </p:txBody>
        </p:sp>
        <p:sp>
          <p:nvSpPr>
            <p:cNvPr id="18" name="TextBox 18"/>
            <p:cNvSpPr txBox="1"/>
            <p:nvPr/>
          </p:nvSpPr>
          <p:spPr>
            <a:xfrm>
              <a:off x="0" y="1431883"/>
              <a:ext cx="4260241" cy="29108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This opportunity is designed to assist Tribes in helping Tribal producers implement sustainable ag practices. It is best suited for Tribes who want to </a:t>
              </a:r>
              <a:r>
                <a:rPr lang="en-US" sz="1800" b="1">
                  <a:solidFill>
                    <a:srgbClr val="2B2C30"/>
                  </a:solidFill>
                  <a:latin typeface="Public Sans Bold"/>
                  <a:ea typeface="Public Sans Bold"/>
                  <a:cs typeface="Public Sans Bold"/>
                  <a:sym typeface="Public Sans Bold"/>
                </a:rPr>
                <a:t>build on an existing program</a:t>
              </a:r>
              <a:r>
                <a:rPr lang="en-US" sz="1800">
                  <a:solidFill>
                    <a:srgbClr val="2B2C30"/>
                  </a:solidFill>
                  <a:latin typeface="Public Sans"/>
                  <a:ea typeface="Public Sans"/>
                  <a:cs typeface="Public Sans"/>
                  <a:sym typeface="Public Sans"/>
                </a:rPr>
                <a:t>. </a:t>
              </a:r>
            </a:p>
          </p:txBody>
        </p:sp>
      </p:grpSp>
      <p:grpSp>
        <p:nvGrpSpPr>
          <p:cNvPr id="19" name="Group 19"/>
          <p:cNvGrpSpPr/>
          <p:nvPr/>
        </p:nvGrpSpPr>
        <p:grpSpPr>
          <a:xfrm>
            <a:off x="10973989" y="5365087"/>
            <a:ext cx="3195181" cy="3257042"/>
            <a:chOff x="0" y="0"/>
            <a:chExt cx="4260241" cy="4342723"/>
          </a:xfrm>
        </p:grpSpPr>
        <p:sp>
          <p:nvSpPr>
            <p:cNvPr id="20" name="TextBox 20"/>
            <p:cNvSpPr txBox="1"/>
            <p:nvPr/>
          </p:nvSpPr>
          <p:spPr>
            <a:xfrm>
              <a:off x="0" y="85725"/>
              <a:ext cx="4246364"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Budget:</a:t>
              </a:r>
            </a:p>
          </p:txBody>
        </p:sp>
        <p:sp>
          <p:nvSpPr>
            <p:cNvPr id="21" name="TextBox 21"/>
            <p:cNvSpPr txBox="1"/>
            <p:nvPr/>
          </p:nvSpPr>
          <p:spPr>
            <a:xfrm>
              <a:off x="0" y="621834"/>
              <a:ext cx="4260241"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$40,000</a:t>
              </a:r>
            </a:p>
          </p:txBody>
        </p:sp>
        <p:sp>
          <p:nvSpPr>
            <p:cNvPr id="22" name="TextBox 22"/>
            <p:cNvSpPr txBox="1"/>
            <p:nvPr/>
          </p:nvSpPr>
          <p:spPr>
            <a:xfrm>
              <a:off x="0" y="1431883"/>
              <a:ext cx="4260241" cy="291084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Funds can be used for personnel, direct expenses (i.e., supplies, equipment, travel, events, stipends, consultants), and indirect costs up to 15%.  All budgets must total to $40,000 exact.</a:t>
              </a:r>
            </a:p>
          </p:txBody>
        </p:sp>
      </p:grpSp>
      <p:pic>
        <p:nvPicPr>
          <p:cNvPr id="23" name="Audio Recording Feb 26, 2025 at 11:19:34 AM">
            <a:hlinkClick r:id="" action="ppaction://media"/>
            <a:extLst>
              <a:ext uri="{FF2B5EF4-FFF2-40B4-BE49-F238E27FC236}">
                <a16:creationId xmlns:a16="http://schemas.microsoft.com/office/drawing/2014/main" id="{B9F3676B-F6C4-E2D9-BD74-1CBD29A6F21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4071" y="9447184"/>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72"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Freeform 3"/>
          <p:cNvSpPr/>
          <p:nvPr/>
        </p:nvSpPr>
        <p:spPr>
          <a:xfrm>
            <a:off x="15631168" y="8018131"/>
            <a:ext cx="2239811" cy="1836645"/>
          </a:xfrm>
          <a:custGeom>
            <a:avLst/>
            <a:gdLst/>
            <a:ahLst/>
            <a:cxnLst/>
            <a:rect l="l" t="t" r="r" b="b"/>
            <a:pathLst>
              <a:path w="2239811" h="1836645">
                <a:moveTo>
                  <a:pt x="0" y="0"/>
                </a:moveTo>
                <a:lnTo>
                  <a:pt x="2239811" y="0"/>
                </a:lnTo>
                <a:lnTo>
                  <a:pt x="2239811" y="1836645"/>
                </a:lnTo>
                <a:lnTo>
                  <a:pt x="0" y="1836645"/>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1028700" y="2669348"/>
            <a:ext cx="3882170" cy="2361049"/>
            <a:chOff x="0" y="0"/>
            <a:chExt cx="5176226" cy="3148066"/>
          </a:xfrm>
        </p:grpSpPr>
        <p:pic>
          <p:nvPicPr>
            <p:cNvPr id="5" name="Picture 5"/>
            <p:cNvPicPr>
              <a:picLocks noChangeAspect="1"/>
            </p:cNvPicPr>
            <p:nvPr/>
          </p:nvPicPr>
          <p:blipFill>
            <a:blip r:embed="rId5"/>
            <a:srcRect t="2263" b="2263"/>
            <a:stretch>
              <a:fillRect/>
            </a:stretch>
          </p:blipFill>
          <p:spPr>
            <a:xfrm>
              <a:off x="0" y="0"/>
              <a:ext cx="5176226" cy="3148066"/>
            </a:xfrm>
            <a:prstGeom prst="rect">
              <a:avLst/>
            </a:prstGeom>
          </p:spPr>
        </p:pic>
      </p:grpSp>
      <p:grpSp>
        <p:nvGrpSpPr>
          <p:cNvPr id="6" name="Group 6"/>
          <p:cNvGrpSpPr/>
          <p:nvPr/>
        </p:nvGrpSpPr>
        <p:grpSpPr>
          <a:xfrm>
            <a:off x="5948819" y="2669348"/>
            <a:ext cx="3882170" cy="2361049"/>
            <a:chOff x="0" y="0"/>
            <a:chExt cx="5176226" cy="3148066"/>
          </a:xfrm>
        </p:grpSpPr>
        <p:pic>
          <p:nvPicPr>
            <p:cNvPr id="7" name="Picture 7"/>
            <p:cNvPicPr>
              <a:picLocks noChangeAspect="1"/>
            </p:cNvPicPr>
            <p:nvPr/>
          </p:nvPicPr>
          <p:blipFill>
            <a:blip r:embed="rId6"/>
            <a:srcRect t="4303" b="4303"/>
            <a:stretch>
              <a:fillRect/>
            </a:stretch>
          </p:blipFill>
          <p:spPr>
            <a:xfrm>
              <a:off x="0" y="0"/>
              <a:ext cx="5176226" cy="3148066"/>
            </a:xfrm>
            <a:prstGeom prst="rect">
              <a:avLst/>
            </a:prstGeom>
          </p:spPr>
        </p:pic>
      </p:grpSp>
      <p:grpSp>
        <p:nvGrpSpPr>
          <p:cNvPr id="8" name="Group 8"/>
          <p:cNvGrpSpPr/>
          <p:nvPr/>
        </p:nvGrpSpPr>
        <p:grpSpPr>
          <a:xfrm>
            <a:off x="10973989" y="2669348"/>
            <a:ext cx="3882170" cy="2361049"/>
            <a:chOff x="0" y="0"/>
            <a:chExt cx="5176226" cy="3148066"/>
          </a:xfrm>
        </p:grpSpPr>
        <p:pic>
          <p:nvPicPr>
            <p:cNvPr id="9" name="Picture 9"/>
            <p:cNvPicPr>
              <a:picLocks noChangeAspect="1"/>
            </p:cNvPicPr>
            <p:nvPr/>
          </p:nvPicPr>
          <p:blipFill>
            <a:blip r:embed="rId7"/>
            <a:srcRect t="4303" b="4303"/>
            <a:stretch>
              <a:fillRect/>
            </a:stretch>
          </p:blipFill>
          <p:spPr>
            <a:xfrm>
              <a:off x="0" y="0"/>
              <a:ext cx="5176226" cy="3148066"/>
            </a:xfrm>
            <a:prstGeom prst="rect">
              <a:avLst/>
            </a:prstGeom>
          </p:spPr>
        </p:pic>
      </p:grpSp>
      <p:sp>
        <p:nvSpPr>
          <p:cNvPr id="10" name="TextBox 10"/>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SUSTAINABLE AG PRACTICES</a:t>
            </a:r>
          </a:p>
        </p:txBody>
      </p:sp>
      <p:grpSp>
        <p:nvGrpSpPr>
          <p:cNvPr id="11" name="Group 11"/>
          <p:cNvGrpSpPr/>
          <p:nvPr/>
        </p:nvGrpSpPr>
        <p:grpSpPr>
          <a:xfrm>
            <a:off x="1028700" y="5365087"/>
            <a:ext cx="3773952" cy="2966530"/>
            <a:chOff x="0" y="0"/>
            <a:chExt cx="5031935" cy="3955373"/>
          </a:xfrm>
        </p:grpSpPr>
        <p:sp>
          <p:nvSpPr>
            <p:cNvPr id="12" name="TextBox 12"/>
            <p:cNvSpPr txBox="1"/>
            <p:nvPr/>
          </p:nvSpPr>
          <p:spPr>
            <a:xfrm>
              <a:off x="0" y="85725"/>
              <a:ext cx="5015545"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Soil Health:</a:t>
              </a:r>
            </a:p>
          </p:txBody>
        </p:sp>
        <p:sp>
          <p:nvSpPr>
            <p:cNvPr id="13" name="TextBox 13"/>
            <p:cNvSpPr txBox="1"/>
            <p:nvPr/>
          </p:nvSpPr>
          <p:spPr>
            <a:xfrm>
              <a:off x="0" y="621834"/>
              <a:ext cx="5031935"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Our Land</a:t>
              </a:r>
            </a:p>
          </p:txBody>
        </p:sp>
        <p:sp>
          <p:nvSpPr>
            <p:cNvPr id="14" name="TextBox 14"/>
            <p:cNvSpPr txBox="1"/>
            <p:nvPr/>
          </p:nvSpPr>
          <p:spPr>
            <a:xfrm>
              <a:off x="0" y="1431883"/>
              <a:ext cx="5031935" cy="252349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Examples include:</a:t>
              </a:r>
            </a:p>
            <a:p>
              <a:pPr marL="388620" lvl="1" indent="-194310" algn="l">
                <a:lnSpc>
                  <a:spcPts val="2520"/>
                </a:lnSpc>
                <a:buFont typeface="Arial"/>
                <a:buChar char="•"/>
              </a:pPr>
              <a:r>
                <a:rPr lang="en-US" sz="1800">
                  <a:solidFill>
                    <a:srgbClr val="2B2C30"/>
                  </a:solidFill>
                  <a:latin typeface="Public Sans"/>
                  <a:ea typeface="Public Sans"/>
                  <a:cs typeface="Public Sans"/>
                  <a:sym typeface="Public Sans"/>
                </a:rPr>
                <a:t>Cover crops</a:t>
              </a:r>
            </a:p>
            <a:p>
              <a:pPr marL="388620" lvl="1" indent="-194310" algn="l">
                <a:lnSpc>
                  <a:spcPts val="2520"/>
                </a:lnSpc>
                <a:buFont typeface="Arial"/>
                <a:buChar char="•"/>
              </a:pPr>
              <a:r>
                <a:rPr lang="en-US" sz="1800">
                  <a:solidFill>
                    <a:srgbClr val="2B2C30"/>
                  </a:solidFill>
                  <a:latin typeface="Public Sans"/>
                  <a:ea typeface="Public Sans"/>
                  <a:cs typeface="Public Sans"/>
                  <a:sym typeface="Public Sans"/>
                </a:rPr>
                <a:t>Reduced tillage</a:t>
              </a:r>
            </a:p>
            <a:p>
              <a:pPr marL="388620" lvl="1" indent="-194310" algn="l">
                <a:lnSpc>
                  <a:spcPts val="2520"/>
                </a:lnSpc>
                <a:buFont typeface="Arial"/>
                <a:buChar char="•"/>
              </a:pPr>
              <a:r>
                <a:rPr lang="en-US" sz="1800">
                  <a:solidFill>
                    <a:srgbClr val="2B2C30"/>
                  </a:solidFill>
                  <a:latin typeface="Public Sans"/>
                  <a:ea typeface="Public Sans"/>
                  <a:cs typeface="Public Sans"/>
                  <a:sym typeface="Public Sans"/>
                </a:rPr>
                <a:t>Rotational grazing</a:t>
              </a:r>
            </a:p>
            <a:p>
              <a:pPr marL="388620" lvl="1" indent="-194310" algn="l">
                <a:lnSpc>
                  <a:spcPts val="2520"/>
                </a:lnSpc>
                <a:buFont typeface="Arial"/>
                <a:buChar char="•"/>
              </a:pPr>
              <a:r>
                <a:rPr lang="en-US" sz="1800">
                  <a:solidFill>
                    <a:srgbClr val="2B2C30"/>
                  </a:solidFill>
                  <a:latin typeface="Public Sans"/>
                  <a:ea typeface="Public Sans"/>
                  <a:cs typeface="Public Sans"/>
                  <a:sym typeface="Public Sans"/>
                </a:rPr>
                <a:t>Compost</a:t>
              </a:r>
            </a:p>
            <a:p>
              <a:pPr marL="388620" lvl="1" indent="-194310" algn="l">
                <a:lnSpc>
                  <a:spcPts val="2520"/>
                </a:lnSpc>
                <a:buFont typeface="Arial"/>
                <a:buChar char="•"/>
              </a:pPr>
              <a:r>
                <a:rPr lang="en-US" sz="1800">
                  <a:solidFill>
                    <a:srgbClr val="2B2C30"/>
                  </a:solidFill>
                  <a:latin typeface="Public Sans"/>
                  <a:ea typeface="Public Sans"/>
                  <a:cs typeface="Public Sans"/>
                  <a:sym typeface="Public Sans"/>
                </a:rPr>
                <a:t>Etc.</a:t>
              </a:r>
            </a:p>
          </p:txBody>
        </p:sp>
      </p:grpSp>
      <p:grpSp>
        <p:nvGrpSpPr>
          <p:cNvPr id="15" name="Group 15"/>
          <p:cNvGrpSpPr/>
          <p:nvPr/>
        </p:nvGrpSpPr>
        <p:grpSpPr>
          <a:xfrm>
            <a:off x="5948819" y="5365087"/>
            <a:ext cx="3195181" cy="2966530"/>
            <a:chOff x="0" y="0"/>
            <a:chExt cx="4260241" cy="3955373"/>
          </a:xfrm>
        </p:grpSpPr>
        <p:sp>
          <p:nvSpPr>
            <p:cNvPr id="16" name="TextBox 16"/>
            <p:cNvSpPr txBox="1"/>
            <p:nvPr/>
          </p:nvSpPr>
          <p:spPr>
            <a:xfrm>
              <a:off x="0" y="85725"/>
              <a:ext cx="4246364"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Water Use:</a:t>
              </a:r>
            </a:p>
          </p:txBody>
        </p:sp>
        <p:sp>
          <p:nvSpPr>
            <p:cNvPr id="17" name="TextBox 17"/>
            <p:cNvSpPr txBox="1"/>
            <p:nvPr/>
          </p:nvSpPr>
          <p:spPr>
            <a:xfrm>
              <a:off x="0" y="621834"/>
              <a:ext cx="4260241"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Our Water</a:t>
              </a:r>
            </a:p>
          </p:txBody>
        </p:sp>
        <p:sp>
          <p:nvSpPr>
            <p:cNvPr id="18" name="TextBox 18"/>
            <p:cNvSpPr txBox="1"/>
            <p:nvPr/>
          </p:nvSpPr>
          <p:spPr>
            <a:xfrm>
              <a:off x="0" y="1431883"/>
              <a:ext cx="4260241" cy="2523490"/>
            </a:xfrm>
            <a:prstGeom prst="rect">
              <a:avLst/>
            </a:prstGeom>
          </p:spPr>
          <p:txBody>
            <a:bodyPr lIns="0" tIns="0" rIns="0" bIns="0" rtlCol="0" anchor="t">
              <a:spAutoFit/>
            </a:bodyPr>
            <a:lstStyle/>
            <a:p>
              <a:pPr algn="l">
                <a:lnSpc>
                  <a:spcPts val="2520"/>
                </a:lnSpc>
              </a:pPr>
              <a:r>
                <a:rPr lang="en-US" sz="1800">
                  <a:solidFill>
                    <a:srgbClr val="2B2C30"/>
                  </a:solidFill>
                  <a:latin typeface="Public Sans"/>
                  <a:ea typeface="Public Sans"/>
                  <a:cs typeface="Public Sans"/>
                  <a:sym typeface="Public Sans"/>
                </a:rPr>
                <a:t>Examples include:</a:t>
              </a:r>
            </a:p>
            <a:p>
              <a:pPr marL="388620" lvl="1" indent="-194310" algn="l">
                <a:lnSpc>
                  <a:spcPts val="2520"/>
                </a:lnSpc>
                <a:buFont typeface="Arial"/>
                <a:buChar char="•"/>
              </a:pPr>
              <a:r>
                <a:rPr lang="en-US" sz="1800">
                  <a:solidFill>
                    <a:srgbClr val="2B2C30"/>
                  </a:solidFill>
                  <a:latin typeface="Public Sans"/>
                  <a:ea typeface="Public Sans"/>
                  <a:cs typeface="Public Sans"/>
                  <a:sym typeface="Public Sans"/>
                </a:rPr>
                <a:t>Drip irrigation</a:t>
              </a:r>
            </a:p>
            <a:p>
              <a:pPr marL="388620" lvl="1" indent="-194310" algn="l">
                <a:lnSpc>
                  <a:spcPts val="2520"/>
                </a:lnSpc>
                <a:buFont typeface="Arial"/>
                <a:buChar char="•"/>
              </a:pPr>
              <a:r>
                <a:rPr lang="en-US" sz="1800">
                  <a:solidFill>
                    <a:srgbClr val="2B2C30"/>
                  </a:solidFill>
                  <a:latin typeface="Public Sans"/>
                  <a:ea typeface="Public Sans"/>
                  <a:cs typeface="Public Sans"/>
                  <a:sym typeface="Public Sans"/>
                </a:rPr>
                <a:t>Smart sensors</a:t>
              </a:r>
            </a:p>
            <a:p>
              <a:pPr marL="388620" lvl="1" indent="-194310" algn="l">
                <a:lnSpc>
                  <a:spcPts val="2520"/>
                </a:lnSpc>
                <a:buFont typeface="Arial"/>
                <a:buChar char="•"/>
              </a:pPr>
              <a:r>
                <a:rPr lang="en-US" sz="1800">
                  <a:solidFill>
                    <a:srgbClr val="2B2C30"/>
                  </a:solidFill>
                  <a:latin typeface="Public Sans"/>
                  <a:ea typeface="Public Sans"/>
                  <a:cs typeface="Public Sans"/>
                  <a:sym typeface="Public Sans"/>
                </a:rPr>
                <a:t>Solar wells</a:t>
              </a:r>
            </a:p>
            <a:p>
              <a:pPr marL="388620" lvl="1" indent="-194310" algn="l">
                <a:lnSpc>
                  <a:spcPts val="2520"/>
                </a:lnSpc>
                <a:buFont typeface="Arial"/>
                <a:buChar char="•"/>
              </a:pPr>
              <a:r>
                <a:rPr lang="en-US" sz="1800">
                  <a:solidFill>
                    <a:srgbClr val="2B2C30"/>
                  </a:solidFill>
                  <a:latin typeface="Public Sans"/>
                  <a:ea typeface="Public Sans"/>
                  <a:cs typeface="Public Sans"/>
                  <a:sym typeface="Public Sans"/>
                </a:rPr>
                <a:t>Rainwater catchment</a:t>
              </a:r>
            </a:p>
            <a:p>
              <a:pPr marL="388620" lvl="1" indent="-194310" algn="l">
                <a:lnSpc>
                  <a:spcPts val="2520"/>
                </a:lnSpc>
                <a:buFont typeface="Arial"/>
                <a:buChar char="•"/>
              </a:pPr>
              <a:r>
                <a:rPr lang="en-US" sz="1800">
                  <a:solidFill>
                    <a:srgbClr val="2B2C30"/>
                  </a:solidFill>
                  <a:latin typeface="Public Sans"/>
                  <a:ea typeface="Public Sans"/>
                  <a:cs typeface="Public Sans"/>
                  <a:sym typeface="Public Sans"/>
                </a:rPr>
                <a:t>Etc.</a:t>
              </a:r>
            </a:p>
          </p:txBody>
        </p:sp>
      </p:grpSp>
      <p:grpSp>
        <p:nvGrpSpPr>
          <p:cNvPr id="19" name="Group 19"/>
          <p:cNvGrpSpPr/>
          <p:nvPr/>
        </p:nvGrpSpPr>
        <p:grpSpPr>
          <a:xfrm>
            <a:off x="10973989" y="5365087"/>
            <a:ext cx="3195181" cy="2966530"/>
            <a:chOff x="0" y="0"/>
            <a:chExt cx="4260241" cy="3955373"/>
          </a:xfrm>
        </p:grpSpPr>
        <p:sp>
          <p:nvSpPr>
            <p:cNvPr id="20" name="TextBox 20"/>
            <p:cNvSpPr txBox="1"/>
            <p:nvPr/>
          </p:nvSpPr>
          <p:spPr>
            <a:xfrm>
              <a:off x="0" y="85725"/>
              <a:ext cx="4246364" cy="501184"/>
            </a:xfrm>
            <a:prstGeom prst="rect">
              <a:avLst/>
            </a:prstGeom>
          </p:spPr>
          <p:txBody>
            <a:bodyPr lIns="0" tIns="0" rIns="0" bIns="0" rtlCol="0" anchor="t">
              <a:spAutoFit/>
            </a:bodyPr>
            <a:lstStyle/>
            <a:p>
              <a:pPr algn="l">
                <a:lnSpc>
                  <a:spcPts val="2638"/>
                </a:lnSpc>
              </a:pPr>
              <a:r>
                <a:rPr lang="en-US" sz="2899" i="1" spc="14">
                  <a:solidFill>
                    <a:srgbClr val="2B2C30"/>
                  </a:solidFill>
                  <a:latin typeface="Playfair Display Italics"/>
                  <a:ea typeface="Playfair Display Italics"/>
                  <a:cs typeface="Playfair Display Italics"/>
                  <a:sym typeface="Playfair Display Italics"/>
                </a:rPr>
                <a:t>Climate Change:</a:t>
              </a:r>
            </a:p>
          </p:txBody>
        </p:sp>
        <p:sp>
          <p:nvSpPr>
            <p:cNvPr id="21" name="TextBox 21"/>
            <p:cNvSpPr txBox="1"/>
            <p:nvPr/>
          </p:nvSpPr>
          <p:spPr>
            <a:xfrm>
              <a:off x="0" y="621834"/>
              <a:ext cx="4260241" cy="632249"/>
            </a:xfrm>
            <a:prstGeom prst="rect">
              <a:avLst/>
            </a:prstGeom>
          </p:spPr>
          <p:txBody>
            <a:bodyPr lIns="0" tIns="0" rIns="0" bIns="0" rtlCol="0" anchor="t">
              <a:spAutoFit/>
            </a:bodyPr>
            <a:lstStyle/>
            <a:p>
              <a:pPr algn="l">
                <a:lnSpc>
                  <a:spcPts val="3919"/>
                </a:lnSpc>
              </a:pPr>
              <a:r>
                <a:rPr lang="en-US" sz="2799" b="1">
                  <a:solidFill>
                    <a:srgbClr val="2B2C30"/>
                  </a:solidFill>
                  <a:latin typeface="Public Sans Bold"/>
                  <a:ea typeface="Public Sans Bold"/>
                  <a:cs typeface="Public Sans Bold"/>
                  <a:sym typeface="Public Sans Bold"/>
                </a:rPr>
                <a:t>Our Air</a:t>
              </a:r>
            </a:p>
          </p:txBody>
        </p:sp>
        <p:sp>
          <p:nvSpPr>
            <p:cNvPr id="22" name="TextBox 22"/>
            <p:cNvSpPr txBox="1"/>
            <p:nvPr/>
          </p:nvSpPr>
          <p:spPr>
            <a:xfrm>
              <a:off x="0" y="1431883"/>
              <a:ext cx="4260241" cy="2523490"/>
            </a:xfrm>
            <a:prstGeom prst="rect">
              <a:avLst/>
            </a:prstGeom>
          </p:spPr>
          <p:txBody>
            <a:bodyPr lIns="0" tIns="0" rIns="0" bIns="0" rtlCol="0" anchor="t">
              <a:spAutoFit/>
            </a:bodyPr>
            <a:lstStyle/>
            <a:p>
              <a:pPr algn="l">
                <a:lnSpc>
                  <a:spcPts val="2520"/>
                </a:lnSpc>
              </a:pPr>
              <a:r>
                <a:rPr lang="en-US" sz="1800" dirty="0">
                  <a:solidFill>
                    <a:srgbClr val="2B2C30"/>
                  </a:solidFill>
                  <a:latin typeface="Public Sans"/>
                  <a:ea typeface="Public Sans"/>
                  <a:cs typeface="Public Sans"/>
                  <a:sym typeface="Public Sans"/>
                </a:rPr>
                <a:t>Examples include:</a:t>
              </a:r>
            </a:p>
            <a:p>
              <a:pPr marL="388620" lvl="1" indent="-194310" algn="l">
                <a:lnSpc>
                  <a:spcPts val="2520"/>
                </a:lnSpc>
                <a:buFont typeface="Arial"/>
                <a:buChar char="•"/>
              </a:pPr>
              <a:r>
                <a:rPr lang="en-US" sz="1800" dirty="0">
                  <a:solidFill>
                    <a:srgbClr val="2B2C30"/>
                  </a:solidFill>
                  <a:latin typeface="Public Sans"/>
                  <a:ea typeface="Public Sans"/>
                  <a:cs typeface="Public Sans"/>
                  <a:sym typeface="Public Sans"/>
                </a:rPr>
                <a:t>Reduced fossil fuel use</a:t>
              </a:r>
            </a:p>
            <a:p>
              <a:pPr marL="388620" lvl="1" indent="-194310" algn="l">
                <a:lnSpc>
                  <a:spcPts val="2520"/>
                </a:lnSpc>
                <a:buFont typeface="Arial"/>
                <a:buChar char="•"/>
              </a:pPr>
              <a:r>
                <a:rPr lang="en-US" sz="1800" dirty="0">
                  <a:solidFill>
                    <a:srgbClr val="2B2C30"/>
                  </a:solidFill>
                  <a:latin typeface="Public Sans"/>
                  <a:ea typeface="Public Sans"/>
                  <a:cs typeface="Public Sans"/>
                  <a:sym typeface="Public Sans"/>
                </a:rPr>
                <a:t>Increased renewables</a:t>
              </a:r>
            </a:p>
            <a:p>
              <a:pPr marL="388620" lvl="1" indent="-194310" algn="l">
                <a:lnSpc>
                  <a:spcPts val="2520"/>
                </a:lnSpc>
                <a:buFont typeface="Arial"/>
                <a:buChar char="•"/>
              </a:pPr>
              <a:r>
                <a:rPr lang="en-US" sz="1800" dirty="0">
                  <a:solidFill>
                    <a:srgbClr val="2B2C30"/>
                  </a:solidFill>
                  <a:latin typeface="Public Sans"/>
                  <a:ea typeface="Public Sans"/>
                  <a:cs typeface="Public Sans"/>
                  <a:sym typeface="Public Sans"/>
                </a:rPr>
                <a:t>Agroforestry</a:t>
              </a:r>
            </a:p>
            <a:p>
              <a:pPr marL="388620" lvl="1" indent="-194310" algn="l">
                <a:lnSpc>
                  <a:spcPts val="2520"/>
                </a:lnSpc>
                <a:buFont typeface="Arial"/>
                <a:buChar char="•"/>
              </a:pPr>
              <a:r>
                <a:rPr lang="en-US" sz="1800" dirty="0">
                  <a:solidFill>
                    <a:srgbClr val="2B2C30"/>
                  </a:solidFill>
                  <a:latin typeface="Public Sans"/>
                  <a:ea typeface="Public Sans"/>
                  <a:cs typeface="Public Sans"/>
                  <a:sym typeface="Public Sans"/>
                </a:rPr>
                <a:t>Biochar</a:t>
              </a:r>
            </a:p>
            <a:p>
              <a:pPr marL="388620" lvl="1" indent="-194310" algn="l">
                <a:lnSpc>
                  <a:spcPts val="2520"/>
                </a:lnSpc>
                <a:buFont typeface="Arial"/>
                <a:buChar char="•"/>
              </a:pPr>
              <a:r>
                <a:rPr lang="en-US" sz="1800" dirty="0">
                  <a:solidFill>
                    <a:srgbClr val="2B2C30"/>
                  </a:solidFill>
                  <a:latin typeface="Public Sans"/>
                  <a:ea typeface="Public Sans"/>
                  <a:cs typeface="Public Sans"/>
                  <a:sym typeface="Public Sans"/>
                </a:rPr>
                <a:t>Etc.</a:t>
              </a:r>
            </a:p>
          </p:txBody>
        </p:sp>
      </p:grpSp>
      <p:pic>
        <p:nvPicPr>
          <p:cNvPr id="23" name="Audio Recording Feb 26, 2025 at 11:23:57 AM">
            <a:hlinkClick r:id="" action="ppaction://media"/>
            <a:extLst>
              <a:ext uri="{FF2B5EF4-FFF2-40B4-BE49-F238E27FC236}">
                <a16:creationId xmlns:a16="http://schemas.microsoft.com/office/drawing/2014/main" id="{E6739947-EA78-D66C-1EB9-03CC1F4518F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9448376"/>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4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006871" y="942975"/>
            <a:ext cx="16230600" cy="648601"/>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TIMELINE</a:t>
            </a:r>
          </a:p>
        </p:txBody>
      </p:sp>
      <p:sp>
        <p:nvSpPr>
          <p:cNvPr id="3" name="AutoShape 3"/>
          <p:cNvSpPr/>
          <p:nvPr/>
        </p:nvSpPr>
        <p:spPr>
          <a:xfrm flipV="1">
            <a:off x="-7086597"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4" name="TextBox 4"/>
          <p:cNvSpPr txBox="1"/>
          <p:nvPr/>
        </p:nvSpPr>
        <p:spPr>
          <a:xfrm>
            <a:off x="7620000" y="3216198"/>
            <a:ext cx="2785647" cy="428625"/>
          </a:xfrm>
          <a:prstGeom prst="rect">
            <a:avLst/>
          </a:prstGeom>
        </p:spPr>
        <p:txBody>
          <a:bodyPr lIns="0" tIns="0" rIns="0" bIns="0" rtlCol="0" anchor="t">
            <a:spAutoFit/>
          </a:bodyPr>
          <a:lstStyle/>
          <a:p>
            <a:pPr algn="l">
              <a:lnSpc>
                <a:spcPts val="3480"/>
              </a:lnSpc>
            </a:pPr>
            <a:r>
              <a:rPr lang="en-US" sz="2900" i="1">
                <a:solidFill>
                  <a:srgbClr val="2B2C30"/>
                </a:solidFill>
                <a:latin typeface="Playfair Display Italics"/>
                <a:ea typeface="Playfair Display Italics"/>
                <a:cs typeface="Playfair Display Italics"/>
                <a:sym typeface="Playfair Display Italics"/>
              </a:rPr>
              <a:t>Decisions</a:t>
            </a:r>
          </a:p>
        </p:txBody>
      </p:sp>
      <p:sp>
        <p:nvSpPr>
          <p:cNvPr id="5" name="TextBox 5"/>
          <p:cNvSpPr txBox="1"/>
          <p:nvPr/>
        </p:nvSpPr>
        <p:spPr>
          <a:xfrm>
            <a:off x="7620000" y="3635298"/>
            <a:ext cx="2785647" cy="428625"/>
          </a:xfrm>
          <a:prstGeom prst="rect">
            <a:avLst/>
          </a:prstGeom>
        </p:spPr>
        <p:txBody>
          <a:bodyPr lIns="0" tIns="0" rIns="0" bIns="0" rtlCol="0" anchor="t">
            <a:spAutoFit/>
          </a:bodyPr>
          <a:lstStyle/>
          <a:p>
            <a:pPr algn="l">
              <a:lnSpc>
                <a:spcPts val="3359"/>
              </a:lnSpc>
            </a:pPr>
            <a:r>
              <a:rPr lang="en-US" sz="2799" b="1">
                <a:solidFill>
                  <a:srgbClr val="2B2C30"/>
                </a:solidFill>
                <a:latin typeface="Public Sans Bold"/>
                <a:ea typeface="Public Sans Bold"/>
                <a:cs typeface="Public Sans Bold"/>
                <a:sym typeface="Public Sans Bold"/>
              </a:rPr>
              <a:t>August</a:t>
            </a:r>
          </a:p>
        </p:txBody>
      </p:sp>
      <p:sp>
        <p:nvSpPr>
          <p:cNvPr id="6" name="TextBox 6"/>
          <p:cNvSpPr txBox="1"/>
          <p:nvPr/>
        </p:nvSpPr>
        <p:spPr>
          <a:xfrm>
            <a:off x="1066800" y="3216198"/>
            <a:ext cx="2785647" cy="428625"/>
          </a:xfrm>
          <a:prstGeom prst="rect">
            <a:avLst/>
          </a:prstGeom>
        </p:spPr>
        <p:txBody>
          <a:bodyPr lIns="0" tIns="0" rIns="0" bIns="0" rtlCol="0" anchor="t">
            <a:spAutoFit/>
          </a:bodyPr>
          <a:lstStyle/>
          <a:p>
            <a:pPr algn="l">
              <a:lnSpc>
                <a:spcPts val="3480"/>
              </a:lnSpc>
            </a:pPr>
            <a:r>
              <a:rPr lang="en-US" sz="2900" i="1">
                <a:solidFill>
                  <a:srgbClr val="2B2C30"/>
                </a:solidFill>
                <a:latin typeface="Playfair Display Italics"/>
                <a:ea typeface="Playfair Display Italics"/>
                <a:cs typeface="Playfair Display Italics"/>
                <a:sym typeface="Playfair Display Italics"/>
              </a:rPr>
              <a:t>Opens</a:t>
            </a:r>
          </a:p>
        </p:txBody>
      </p:sp>
      <p:sp>
        <p:nvSpPr>
          <p:cNvPr id="7" name="TextBox 7"/>
          <p:cNvSpPr txBox="1"/>
          <p:nvPr/>
        </p:nvSpPr>
        <p:spPr>
          <a:xfrm>
            <a:off x="1066800" y="3635298"/>
            <a:ext cx="2785647" cy="428625"/>
          </a:xfrm>
          <a:prstGeom prst="rect">
            <a:avLst/>
          </a:prstGeom>
        </p:spPr>
        <p:txBody>
          <a:bodyPr lIns="0" tIns="0" rIns="0" bIns="0" rtlCol="0" anchor="t">
            <a:spAutoFit/>
          </a:bodyPr>
          <a:lstStyle/>
          <a:p>
            <a:pPr algn="l">
              <a:lnSpc>
                <a:spcPts val="3359"/>
              </a:lnSpc>
            </a:pPr>
            <a:r>
              <a:rPr lang="en-US" sz="2799" b="1">
                <a:solidFill>
                  <a:srgbClr val="2B2C30"/>
                </a:solidFill>
                <a:latin typeface="Public Sans Bold"/>
                <a:ea typeface="Public Sans Bold"/>
                <a:cs typeface="Public Sans Bold"/>
                <a:sym typeface="Public Sans Bold"/>
              </a:rPr>
              <a:t>March 1st</a:t>
            </a:r>
          </a:p>
        </p:txBody>
      </p:sp>
      <p:sp>
        <p:nvSpPr>
          <p:cNvPr id="8" name="TextBox 8"/>
          <p:cNvSpPr txBox="1"/>
          <p:nvPr/>
        </p:nvSpPr>
        <p:spPr>
          <a:xfrm>
            <a:off x="4343400" y="3216198"/>
            <a:ext cx="2785647" cy="428625"/>
          </a:xfrm>
          <a:prstGeom prst="rect">
            <a:avLst/>
          </a:prstGeom>
        </p:spPr>
        <p:txBody>
          <a:bodyPr lIns="0" tIns="0" rIns="0" bIns="0" rtlCol="0" anchor="t">
            <a:spAutoFit/>
          </a:bodyPr>
          <a:lstStyle/>
          <a:p>
            <a:pPr algn="l">
              <a:lnSpc>
                <a:spcPts val="3480"/>
              </a:lnSpc>
            </a:pPr>
            <a:r>
              <a:rPr lang="en-US" sz="2900" i="1">
                <a:solidFill>
                  <a:srgbClr val="2B2C30"/>
                </a:solidFill>
                <a:latin typeface="Playfair Display Italics"/>
                <a:ea typeface="Playfair Display Italics"/>
                <a:cs typeface="Playfair Display Italics"/>
                <a:sym typeface="Playfair Display Italics"/>
              </a:rPr>
              <a:t>Closes</a:t>
            </a:r>
          </a:p>
        </p:txBody>
      </p:sp>
      <p:sp>
        <p:nvSpPr>
          <p:cNvPr id="9" name="TextBox 9"/>
          <p:cNvSpPr txBox="1"/>
          <p:nvPr/>
        </p:nvSpPr>
        <p:spPr>
          <a:xfrm>
            <a:off x="4343400" y="3635298"/>
            <a:ext cx="2785647" cy="428625"/>
          </a:xfrm>
          <a:prstGeom prst="rect">
            <a:avLst/>
          </a:prstGeom>
        </p:spPr>
        <p:txBody>
          <a:bodyPr lIns="0" tIns="0" rIns="0" bIns="0" rtlCol="0" anchor="t">
            <a:spAutoFit/>
          </a:bodyPr>
          <a:lstStyle/>
          <a:p>
            <a:pPr algn="l">
              <a:lnSpc>
                <a:spcPts val="3359"/>
              </a:lnSpc>
            </a:pPr>
            <a:r>
              <a:rPr lang="en-US" sz="2799" b="1">
                <a:solidFill>
                  <a:srgbClr val="2B2C30"/>
                </a:solidFill>
                <a:latin typeface="Public Sans Bold"/>
                <a:ea typeface="Public Sans Bold"/>
                <a:cs typeface="Public Sans Bold"/>
                <a:sym typeface="Public Sans Bold"/>
              </a:rPr>
              <a:t>June 15th</a:t>
            </a:r>
          </a:p>
        </p:txBody>
      </p:sp>
      <p:sp>
        <p:nvSpPr>
          <p:cNvPr id="10" name="TextBox 10"/>
          <p:cNvSpPr txBox="1"/>
          <p:nvPr/>
        </p:nvSpPr>
        <p:spPr>
          <a:xfrm>
            <a:off x="10896600" y="3216198"/>
            <a:ext cx="2785647" cy="428625"/>
          </a:xfrm>
          <a:prstGeom prst="rect">
            <a:avLst/>
          </a:prstGeom>
        </p:spPr>
        <p:txBody>
          <a:bodyPr lIns="0" tIns="0" rIns="0" bIns="0" rtlCol="0" anchor="t">
            <a:spAutoFit/>
          </a:bodyPr>
          <a:lstStyle/>
          <a:p>
            <a:pPr algn="l">
              <a:lnSpc>
                <a:spcPts val="3480"/>
              </a:lnSpc>
            </a:pPr>
            <a:r>
              <a:rPr lang="en-US" sz="2900" i="1">
                <a:solidFill>
                  <a:srgbClr val="2B2C30"/>
                </a:solidFill>
                <a:latin typeface="Playfair Display Italics"/>
                <a:ea typeface="Playfair Display Italics"/>
                <a:cs typeface="Playfair Display Italics"/>
                <a:sym typeface="Playfair Display Italics"/>
              </a:rPr>
              <a:t>Start</a:t>
            </a:r>
          </a:p>
        </p:txBody>
      </p:sp>
      <p:sp>
        <p:nvSpPr>
          <p:cNvPr id="11" name="TextBox 11"/>
          <p:cNvSpPr txBox="1"/>
          <p:nvPr/>
        </p:nvSpPr>
        <p:spPr>
          <a:xfrm>
            <a:off x="10896600" y="3635298"/>
            <a:ext cx="2785647" cy="428625"/>
          </a:xfrm>
          <a:prstGeom prst="rect">
            <a:avLst/>
          </a:prstGeom>
        </p:spPr>
        <p:txBody>
          <a:bodyPr lIns="0" tIns="0" rIns="0" bIns="0" rtlCol="0" anchor="t">
            <a:spAutoFit/>
          </a:bodyPr>
          <a:lstStyle/>
          <a:p>
            <a:pPr algn="l">
              <a:lnSpc>
                <a:spcPts val="3359"/>
              </a:lnSpc>
            </a:pPr>
            <a:r>
              <a:rPr lang="en-US" sz="2799" b="1">
                <a:solidFill>
                  <a:srgbClr val="2B2C30"/>
                </a:solidFill>
                <a:latin typeface="Public Sans Bold"/>
                <a:ea typeface="Public Sans Bold"/>
                <a:cs typeface="Public Sans Bold"/>
                <a:sym typeface="Public Sans Bold"/>
              </a:rPr>
              <a:t>October 1st</a:t>
            </a:r>
          </a:p>
        </p:txBody>
      </p:sp>
      <p:sp>
        <p:nvSpPr>
          <p:cNvPr id="12" name="TextBox 12"/>
          <p:cNvSpPr txBox="1"/>
          <p:nvPr/>
        </p:nvSpPr>
        <p:spPr>
          <a:xfrm>
            <a:off x="14173200" y="3216198"/>
            <a:ext cx="2785647" cy="428625"/>
          </a:xfrm>
          <a:prstGeom prst="rect">
            <a:avLst/>
          </a:prstGeom>
        </p:spPr>
        <p:txBody>
          <a:bodyPr lIns="0" tIns="0" rIns="0" bIns="0" rtlCol="0" anchor="t">
            <a:spAutoFit/>
          </a:bodyPr>
          <a:lstStyle/>
          <a:p>
            <a:pPr algn="l">
              <a:lnSpc>
                <a:spcPts val="3480"/>
              </a:lnSpc>
            </a:pPr>
            <a:r>
              <a:rPr lang="en-US" sz="2900" i="1">
                <a:solidFill>
                  <a:srgbClr val="2B2C30"/>
                </a:solidFill>
                <a:latin typeface="Playfair Display Italics"/>
                <a:ea typeface="Playfair Display Italics"/>
                <a:cs typeface="Playfair Display Italics"/>
                <a:sym typeface="Playfair Display Italics"/>
              </a:rPr>
              <a:t>End</a:t>
            </a:r>
          </a:p>
        </p:txBody>
      </p:sp>
      <p:sp>
        <p:nvSpPr>
          <p:cNvPr id="13" name="TextBox 13"/>
          <p:cNvSpPr txBox="1"/>
          <p:nvPr/>
        </p:nvSpPr>
        <p:spPr>
          <a:xfrm>
            <a:off x="14173200" y="3635298"/>
            <a:ext cx="3697779" cy="428625"/>
          </a:xfrm>
          <a:prstGeom prst="rect">
            <a:avLst/>
          </a:prstGeom>
        </p:spPr>
        <p:txBody>
          <a:bodyPr lIns="0" tIns="0" rIns="0" bIns="0" rtlCol="0" anchor="t">
            <a:spAutoFit/>
          </a:bodyPr>
          <a:lstStyle/>
          <a:p>
            <a:pPr algn="l">
              <a:lnSpc>
                <a:spcPts val="3359"/>
              </a:lnSpc>
            </a:pPr>
            <a:r>
              <a:rPr lang="en-US" sz="2799" b="1">
                <a:solidFill>
                  <a:srgbClr val="2B2C30"/>
                </a:solidFill>
                <a:latin typeface="Public Sans Bold"/>
                <a:ea typeface="Public Sans Bold"/>
                <a:cs typeface="Public Sans Bold"/>
                <a:sym typeface="Public Sans Bold"/>
              </a:rPr>
              <a:t>September 30, 2026</a:t>
            </a:r>
          </a:p>
        </p:txBody>
      </p:sp>
      <p:grpSp>
        <p:nvGrpSpPr>
          <p:cNvPr id="14" name="Group 14"/>
          <p:cNvGrpSpPr/>
          <p:nvPr/>
        </p:nvGrpSpPr>
        <p:grpSpPr>
          <a:xfrm>
            <a:off x="4343400" y="2756663"/>
            <a:ext cx="138677" cy="13867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txBody>
            <a:bodyPr/>
            <a:lstStyle/>
            <a:p>
              <a:endParaRPr lang="en-US"/>
            </a:p>
          </p:txBody>
        </p:sp>
        <p:sp>
          <p:nvSpPr>
            <p:cNvPr id="16" name="TextBox 16"/>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grpSp>
        <p:nvGrpSpPr>
          <p:cNvPr id="17" name="Group 17"/>
          <p:cNvGrpSpPr/>
          <p:nvPr/>
        </p:nvGrpSpPr>
        <p:grpSpPr>
          <a:xfrm>
            <a:off x="1028700" y="2756663"/>
            <a:ext cx="138677" cy="13867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txBody>
            <a:bodyPr/>
            <a:lstStyle/>
            <a:p>
              <a:endParaRPr lang="en-US"/>
            </a:p>
          </p:txBody>
        </p:sp>
        <p:sp>
          <p:nvSpPr>
            <p:cNvPr id="19" name="TextBox 19"/>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grpSp>
        <p:nvGrpSpPr>
          <p:cNvPr id="20" name="Group 20"/>
          <p:cNvGrpSpPr/>
          <p:nvPr/>
        </p:nvGrpSpPr>
        <p:grpSpPr>
          <a:xfrm>
            <a:off x="7620000" y="2756663"/>
            <a:ext cx="138677" cy="13867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txBody>
            <a:bodyPr/>
            <a:lstStyle/>
            <a:p>
              <a:endParaRPr lang="en-US"/>
            </a:p>
          </p:txBody>
        </p:sp>
        <p:sp>
          <p:nvSpPr>
            <p:cNvPr id="22" name="TextBox 22"/>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grpSp>
        <p:nvGrpSpPr>
          <p:cNvPr id="23" name="Group 23"/>
          <p:cNvGrpSpPr/>
          <p:nvPr/>
        </p:nvGrpSpPr>
        <p:grpSpPr>
          <a:xfrm>
            <a:off x="10896600" y="2756663"/>
            <a:ext cx="138677" cy="13867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txBody>
            <a:bodyPr/>
            <a:lstStyle/>
            <a:p>
              <a:endParaRPr lang="en-US"/>
            </a:p>
          </p:txBody>
        </p:sp>
        <p:sp>
          <p:nvSpPr>
            <p:cNvPr id="25" name="TextBox 25"/>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grpSp>
        <p:nvGrpSpPr>
          <p:cNvPr id="26" name="Group 26"/>
          <p:cNvGrpSpPr/>
          <p:nvPr/>
        </p:nvGrpSpPr>
        <p:grpSpPr>
          <a:xfrm>
            <a:off x="14173200" y="2756663"/>
            <a:ext cx="138677" cy="13867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C30"/>
            </a:solidFill>
          </p:spPr>
          <p:txBody>
            <a:bodyPr/>
            <a:lstStyle/>
            <a:p>
              <a:endParaRPr lang="en-US"/>
            </a:p>
          </p:txBody>
        </p:sp>
        <p:sp>
          <p:nvSpPr>
            <p:cNvPr id="28" name="TextBox 28"/>
            <p:cNvSpPr txBox="1"/>
            <p:nvPr/>
          </p:nvSpPr>
          <p:spPr>
            <a:xfrm>
              <a:off x="76200" y="85725"/>
              <a:ext cx="660400" cy="650875"/>
            </a:xfrm>
            <a:prstGeom prst="rect">
              <a:avLst/>
            </a:prstGeom>
          </p:spPr>
          <p:txBody>
            <a:bodyPr lIns="50800" tIns="50800" rIns="50800" bIns="50800" rtlCol="0" anchor="ctr"/>
            <a:lstStyle/>
            <a:p>
              <a:pPr algn="ctr">
                <a:lnSpc>
                  <a:spcPts val="2120"/>
                </a:lnSpc>
              </a:pPr>
              <a:endParaRPr/>
            </a:p>
          </p:txBody>
        </p:sp>
      </p:grpSp>
      <p:sp>
        <p:nvSpPr>
          <p:cNvPr id="29" name="AutoShape 29"/>
          <p:cNvSpPr/>
          <p:nvPr/>
        </p:nvSpPr>
        <p:spPr>
          <a:xfrm>
            <a:off x="1127760" y="2821239"/>
            <a:ext cx="17396401" cy="0"/>
          </a:xfrm>
          <a:prstGeom prst="line">
            <a:avLst/>
          </a:prstGeom>
          <a:ln w="9525" cap="flat">
            <a:solidFill>
              <a:srgbClr val="2B2C30"/>
            </a:solidFill>
            <a:prstDash val="solid"/>
            <a:headEnd type="none" w="sm" len="sm"/>
            <a:tailEnd type="none" w="sm" len="sm"/>
          </a:ln>
        </p:spPr>
        <p:txBody>
          <a:bodyPr/>
          <a:lstStyle/>
          <a:p>
            <a:endParaRPr lang="en-US"/>
          </a:p>
        </p:txBody>
      </p:sp>
      <p:sp>
        <p:nvSpPr>
          <p:cNvPr id="30" name="Freeform 30"/>
          <p:cNvSpPr/>
          <p:nvPr/>
        </p:nvSpPr>
        <p:spPr>
          <a:xfrm>
            <a:off x="15631168" y="8018131"/>
            <a:ext cx="2239811" cy="1836645"/>
          </a:xfrm>
          <a:custGeom>
            <a:avLst/>
            <a:gdLst/>
            <a:ahLst/>
            <a:cxnLst/>
            <a:rect l="l" t="t" r="r" b="b"/>
            <a:pathLst>
              <a:path w="2239811" h="1836645">
                <a:moveTo>
                  <a:pt x="0" y="0"/>
                </a:moveTo>
                <a:lnTo>
                  <a:pt x="2239811" y="0"/>
                </a:lnTo>
                <a:lnTo>
                  <a:pt x="2239811" y="1836645"/>
                </a:lnTo>
                <a:lnTo>
                  <a:pt x="0" y="1836645"/>
                </a:lnTo>
                <a:lnTo>
                  <a:pt x="0" y="0"/>
                </a:lnTo>
                <a:close/>
              </a:path>
            </a:pathLst>
          </a:custGeom>
          <a:blipFill>
            <a:blip r:embed="rId4"/>
            <a:stretch>
              <a:fillRect/>
            </a:stretch>
          </a:blipFill>
        </p:spPr>
        <p:txBody>
          <a:bodyPr/>
          <a:lstStyle/>
          <a:p>
            <a:endParaRPr lang="en-US"/>
          </a:p>
        </p:txBody>
      </p:sp>
      <p:sp>
        <p:nvSpPr>
          <p:cNvPr id="31" name="TextBox 31"/>
          <p:cNvSpPr txBox="1"/>
          <p:nvPr/>
        </p:nvSpPr>
        <p:spPr>
          <a:xfrm>
            <a:off x="1006871" y="5206923"/>
            <a:ext cx="16230600" cy="648601"/>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APPLICATION COMPONENTS</a:t>
            </a:r>
          </a:p>
        </p:txBody>
      </p:sp>
      <p:sp>
        <p:nvSpPr>
          <p:cNvPr id="32" name="TextBox 32"/>
          <p:cNvSpPr txBox="1"/>
          <p:nvPr/>
        </p:nvSpPr>
        <p:spPr>
          <a:xfrm>
            <a:off x="1006871" y="6326731"/>
            <a:ext cx="10028406" cy="3274092"/>
          </a:xfrm>
          <a:prstGeom prst="rect">
            <a:avLst/>
          </a:prstGeom>
        </p:spPr>
        <p:txBody>
          <a:bodyPr lIns="0" tIns="0" rIns="0" bIns="0" rtlCol="0" anchor="t">
            <a:spAutoFit/>
          </a:bodyPr>
          <a:lstStyle/>
          <a:p>
            <a:pPr marL="604519" lvl="1" indent="-302260" algn="l">
              <a:lnSpc>
                <a:spcPts val="5235"/>
              </a:lnSpc>
              <a:buFont typeface="Arial"/>
              <a:buChar char="•"/>
            </a:pPr>
            <a:r>
              <a:rPr lang="en-US" sz="2799">
                <a:solidFill>
                  <a:srgbClr val="2B2C30"/>
                </a:solidFill>
                <a:latin typeface="Public Sans"/>
                <a:ea typeface="Public Sans"/>
                <a:cs typeface="Public Sans"/>
                <a:sym typeface="Public Sans"/>
              </a:rPr>
              <a:t>Eligibility information</a:t>
            </a:r>
          </a:p>
          <a:p>
            <a:pPr marL="604519" lvl="1" indent="-302260" algn="l">
              <a:lnSpc>
                <a:spcPts val="5235"/>
              </a:lnSpc>
              <a:buFont typeface="Arial"/>
              <a:buChar char="•"/>
            </a:pPr>
            <a:r>
              <a:rPr lang="en-US" sz="2799">
                <a:solidFill>
                  <a:srgbClr val="2B2C30"/>
                </a:solidFill>
                <a:latin typeface="Public Sans"/>
                <a:ea typeface="Public Sans"/>
                <a:cs typeface="Public Sans"/>
                <a:sym typeface="Public Sans"/>
              </a:rPr>
              <a:t>Geographic information</a:t>
            </a:r>
          </a:p>
          <a:p>
            <a:pPr marL="604519" lvl="1" indent="-302260" algn="l">
              <a:lnSpc>
                <a:spcPts val="5235"/>
              </a:lnSpc>
              <a:buFont typeface="Arial"/>
              <a:buChar char="•"/>
            </a:pPr>
            <a:r>
              <a:rPr lang="en-US" sz="2799">
                <a:solidFill>
                  <a:srgbClr val="2B2C30"/>
                </a:solidFill>
                <a:latin typeface="Public Sans"/>
                <a:ea typeface="Public Sans"/>
                <a:cs typeface="Public Sans"/>
                <a:sym typeface="Public Sans"/>
              </a:rPr>
              <a:t>Proposal: narrative, plan, budget, key personnel</a:t>
            </a:r>
          </a:p>
          <a:p>
            <a:pPr marL="604519" lvl="1" indent="-302260" algn="l">
              <a:lnSpc>
                <a:spcPts val="5235"/>
              </a:lnSpc>
              <a:buFont typeface="Arial"/>
              <a:buChar char="•"/>
            </a:pPr>
            <a:r>
              <a:rPr lang="en-US" sz="2799">
                <a:solidFill>
                  <a:srgbClr val="2B2C30"/>
                </a:solidFill>
                <a:latin typeface="Public Sans"/>
                <a:ea typeface="Public Sans"/>
                <a:cs typeface="Public Sans"/>
                <a:sym typeface="Public Sans"/>
              </a:rPr>
              <a:t>Governing body information</a:t>
            </a:r>
          </a:p>
          <a:p>
            <a:pPr marL="604519" lvl="1" indent="-302260" algn="l">
              <a:lnSpc>
                <a:spcPts val="5235"/>
              </a:lnSpc>
              <a:buFont typeface="Arial"/>
              <a:buChar char="•"/>
            </a:pPr>
            <a:r>
              <a:rPr lang="en-US" sz="2799">
                <a:solidFill>
                  <a:srgbClr val="2B2C30"/>
                </a:solidFill>
                <a:latin typeface="Public Sans"/>
                <a:ea typeface="Public Sans"/>
                <a:cs typeface="Public Sans"/>
                <a:sym typeface="Public Sans"/>
              </a:rPr>
              <a:t>Cover letter</a:t>
            </a:r>
          </a:p>
        </p:txBody>
      </p:sp>
      <p:sp>
        <p:nvSpPr>
          <p:cNvPr id="33" name="AutoShape 33"/>
          <p:cNvSpPr/>
          <p:nvPr/>
        </p:nvSpPr>
        <p:spPr>
          <a:xfrm flipV="1">
            <a:off x="-7108434" y="6022212"/>
            <a:ext cx="16230594" cy="38509"/>
          </a:xfrm>
          <a:prstGeom prst="line">
            <a:avLst/>
          </a:prstGeom>
          <a:ln w="9525" cap="flat">
            <a:solidFill>
              <a:srgbClr val="2B2C30"/>
            </a:solidFill>
            <a:prstDash val="solid"/>
            <a:headEnd type="none" w="sm" len="sm"/>
            <a:tailEnd type="none" w="sm" len="sm"/>
          </a:ln>
        </p:spPr>
        <p:txBody>
          <a:bodyPr/>
          <a:lstStyle/>
          <a:p>
            <a:endParaRPr lang="en-US"/>
          </a:p>
        </p:txBody>
      </p:sp>
      <p:pic>
        <p:nvPicPr>
          <p:cNvPr id="34" name="Audio Recording Feb 26, 2025 at 11:25:42 AM">
            <a:hlinkClick r:id="" action="ppaction://media"/>
            <a:extLst>
              <a:ext uri="{FF2B5EF4-FFF2-40B4-BE49-F238E27FC236}">
                <a16:creationId xmlns:a16="http://schemas.microsoft.com/office/drawing/2014/main" id="{55282D6E-D768-B797-EB45-67B56E85EF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4060" y="9443847"/>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988"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EVALUATION CRITERIA</a:t>
            </a:r>
          </a:p>
        </p:txBody>
      </p:sp>
      <p:grpSp>
        <p:nvGrpSpPr>
          <p:cNvPr id="3" name="Group 3"/>
          <p:cNvGrpSpPr/>
          <p:nvPr/>
        </p:nvGrpSpPr>
        <p:grpSpPr>
          <a:xfrm>
            <a:off x="9722567" y="1028700"/>
            <a:ext cx="7773804" cy="5063759"/>
            <a:chOff x="0" y="0"/>
            <a:chExt cx="2364475" cy="1540189"/>
          </a:xfrm>
        </p:grpSpPr>
        <p:sp>
          <p:nvSpPr>
            <p:cNvPr id="4" name="Freeform 4"/>
            <p:cNvSpPr/>
            <p:nvPr/>
          </p:nvSpPr>
          <p:spPr>
            <a:xfrm>
              <a:off x="0" y="0"/>
              <a:ext cx="2364475" cy="1540190"/>
            </a:xfrm>
            <a:custGeom>
              <a:avLst/>
              <a:gdLst/>
              <a:ahLst/>
              <a:cxnLst/>
              <a:rect l="l" t="t" r="r" b="b"/>
              <a:pathLst>
                <a:path w="2364475" h="1540190">
                  <a:moveTo>
                    <a:pt x="0" y="0"/>
                  </a:moveTo>
                  <a:lnTo>
                    <a:pt x="2364475" y="0"/>
                  </a:lnTo>
                  <a:lnTo>
                    <a:pt x="2364475" y="1540190"/>
                  </a:lnTo>
                  <a:lnTo>
                    <a:pt x="0" y="1540190"/>
                  </a:lnTo>
                  <a:close/>
                </a:path>
              </a:pathLst>
            </a:custGeom>
            <a:solidFill>
              <a:srgbClr val="000000">
                <a:alpha val="0"/>
              </a:srgbClr>
            </a:solidFill>
            <a:ln w="9525" cap="sq">
              <a:solidFill>
                <a:srgbClr val="2B2C30"/>
              </a:solidFill>
              <a:prstDash val="solid"/>
              <a:miter/>
            </a:ln>
          </p:spPr>
          <p:txBody>
            <a:bodyPr/>
            <a:lstStyle/>
            <a:p>
              <a:endParaRPr lang="en-US"/>
            </a:p>
          </p:txBody>
        </p:sp>
        <p:sp>
          <p:nvSpPr>
            <p:cNvPr id="5" name="TextBox 5"/>
            <p:cNvSpPr txBox="1"/>
            <p:nvPr/>
          </p:nvSpPr>
          <p:spPr>
            <a:xfrm>
              <a:off x="0" y="-28575"/>
              <a:ext cx="2364475" cy="1568764"/>
            </a:xfrm>
            <a:prstGeom prst="rect">
              <a:avLst/>
            </a:prstGeom>
          </p:spPr>
          <p:txBody>
            <a:bodyPr lIns="68580" tIns="68580" rIns="68580" bIns="68580" rtlCol="0" anchor="ctr"/>
            <a:lstStyle/>
            <a:p>
              <a:pPr algn="ctr">
                <a:lnSpc>
                  <a:spcPts val="1889"/>
                </a:lnSpc>
              </a:pPr>
              <a:endParaRPr/>
            </a:p>
          </p:txBody>
        </p:sp>
      </p:grpSp>
      <p:grpSp>
        <p:nvGrpSpPr>
          <p:cNvPr id="6" name="Group 6"/>
          <p:cNvGrpSpPr/>
          <p:nvPr/>
        </p:nvGrpSpPr>
        <p:grpSpPr>
          <a:xfrm>
            <a:off x="10333265" y="1402038"/>
            <a:ext cx="6552408" cy="4317083"/>
            <a:chOff x="0" y="0"/>
            <a:chExt cx="8736544" cy="5756111"/>
          </a:xfrm>
        </p:grpSpPr>
        <p:pic>
          <p:nvPicPr>
            <p:cNvPr id="7" name="Picture 7"/>
            <p:cNvPicPr>
              <a:picLocks noChangeAspect="1"/>
            </p:cNvPicPr>
            <p:nvPr/>
          </p:nvPicPr>
          <p:blipFill>
            <a:blip r:embed="rId4"/>
            <a:srcRect l="17462" r="17462"/>
            <a:stretch>
              <a:fillRect/>
            </a:stretch>
          </p:blipFill>
          <p:spPr>
            <a:xfrm>
              <a:off x="0" y="0"/>
              <a:ext cx="8736544" cy="5756111"/>
            </a:xfrm>
            <a:prstGeom prst="rect">
              <a:avLst/>
            </a:prstGeom>
          </p:spPr>
        </p:pic>
      </p:grpSp>
      <p:sp>
        <p:nvSpPr>
          <p:cNvPr id="8" name="AutoShape 8"/>
          <p:cNvSpPr/>
          <p:nvPr/>
        </p:nvSpPr>
        <p:spPr>
          <a:xfrm flipV="1">
            <a:off x="-7086597"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grpSp>
        <p:nvGrpSpPr>
          <p:cNvPr id="9" name="Group 9"/>
          <p:cNvGrpSpPr/>
          <p:nvPr/>
        </p:nvGrpSpPr>
        <p:grpSpPr>
          <a:xfrm>
            <a:off x="9122171" y="6531461"/>
            <a:ext cx="3563045" cy="5063759"/>
            <a:chOff x="0" y="0"/>
            <a:chExt cx="1083733" cy="1540189"/>
          </a:xfrm>
        </p:grpSpPr>
        <p:sp>
          <p:nvSpPr>
            <p:cNvPr id="10" name="Freeform 10"/>
            <p:cNvSpPr/>
            <p:nvPr/>
          </p:nvSpPr>
          <p:spPr>
            <a:xfrm>
              <a:off x="0" y="0"/>
              <a:ext cx="1083733" cy="1540190"/>
            </a:xfrm>
            <a:custGeom>
              <a:avLst/>
              <a:gdLst/>
              <a:ahLst/>
              <a:cxnLst/>
              <a:rect l="l" t="t" r="r" b="b"/>
              <a:pathLst>
                <a:path w="1083733" h="1540190">
                  <a:moveTo>
                    <a:pt x="0" y="0"/>
                  </a:moveTo>
                  <a:lnTo>
                    <a:pt x="1083733" y="0"/>
                  </a:lnTo>
                  <a:lnTo>
                    <a:pt x="1083733" y="1540190"/>
                  </a:lnTo>
                  <a:lnTo>
                    <a:pt x="0" y="1540190"/>
                  </a:lnTo>
                  <a:close/>
                </a:path>
              </a:pathLst>
            </a:custGeom>
            <a:solidFill>
              <a:srgbClr val="000000">
                <a:alpha val="0"/>
              </a:srgbClr>
            </a:solidFill>
            <a:ln w="9525" cap="sq">
              <a:solidFill>
                <a:srgbClr val="2B2C30"/>
              </a:solidFill>
              <a:prstDash val="solid"/>
              <a:miter/>
            </a:ln>
          </p:spPr>
          <p:txBody>
            <a:bodyPr/>
            <a:lstStyle/>
            <a:p>
              <a:endParaRPr lang="en-US"/>
            </a:p>
          </p:txBody>
        </p:sp>
        <p:sp>
          <p:nvSpPr>
            <p:cNvPr id="11" name="TextBox 11"/>
            <p:cNvSpPr txBox="1"/>
            <p:nvPr/>
          </p:nvSpPr>
          <p:spPr>
            <a:xfrm>
              <a:off x="0" y="-28575"/>
              <a:ext cx="1083733" cy="1568764"/>
            </a:xfrm>
            <a:prstGeom prst="rect">
              <a:avLst/>
            </a:prstGeom>
          </p:spPr>
          <p:txBody>
            <a:bodyPr lIns="68580" tIns="68580" rIns="68580" bIns="68580" rtlCol="0" anchor="ctr"/>
            <a:lstStyle/>
            <a:p>
              <a:pPr algn="ctr">
                <a:lnSpc>
                  <a:spcPts val="1889"/>
                </a:lnSpc>
              </a:pPr>
              <a:endParaRPr/>
            </a:p>
          </p:txBody>
        </p:sp>
      </p:grpSp>
      <p:grpSp>
        <p:nvGrpSpPr>
          <p:cNvPr id="12" name="Group 12"/>
          <p:cNvGrpSpPr/>
          <p:nvPr/>
        </p:nvGrpSpPr>
        <p:grpSpPr>
          <a:xfrm>
            <a:off x="9238771" y="6904799"/>
            <a:ext cx="3329845" cy="4317083"/>
            <a:chOff x="0" y="0"/>
            <a:chExt cx="4439793" cy="5756111"/>
          </a:xfrm>
        </p:grpSpPr>
        <p:pic>
          <p:nvPicPr>
            <p:cNvPr id="13" name="Picture 13"/>
            <p:cNvPicPr>
              <a:picLocks noChangeAspect="1"/>
            </p:cNvPicPr>
            <p:nvPr/>
          </p:nvPicPr>
          <p:blipFill>
            <a:blip r:embed="rId5"/>
            <a:srcRect l="24257" r="24257"/>
            <a:stretch>
              <a:fillRect/>
            </a:stretch>
          </p:blipFill>
          <p:spPr>
            <a:xfrm>
              <a:off x="0" y="0"/>
              <a:ext cx="4439793" cy="5756111"/>
            </a:xfrm>
            <a:prstGeom prst="rect">
              <a:avLst/>
            </a:prstGeom>
          </p:spPr>
        </p:pic>
      </p:grpSp>
      <p:sp>
        <p:nvSpPr>
          <p:cNvPr id="14" name="Freeform 14"/>
          <p:cNvSpPr/>
          <p:nvPr/>
        </p:nvSpPr>
        <p:spPr>
          <a:xfrm>
            <a:off x="15631168" y="8018131"/>
            <a:ext cx="2239811" cy="1836645"/>
          </a:xfrm>
          <a:custGeom>
            <a:avLst/>
            <a:gdLst/>
            <a:ahLst/>
            <a:cxnLst/>
            <a:rect l="l" t="t" r="r" b="b"/>
            <a:pathLst>
              <a:path w="2239811" h="1836645">
                <a:moveTo>
                  <a:pt x="0" y="0"/>
                </a:moveTo>
                <a:lnTo>
                  <a:pt x="2239811" y="0"/>
                </a:lnTo>
                <a:lnTo>
                  <a:pt x="2239811" y="1836645"/>
                </a:lnTo>
                <a:lnTo>
                  <a:pt x="0" y="1836645"/>
                </a:lnTo>
                <a:lnTo>
                  <a:pt x="0" y="0"/>
                </a:lnTo>
                <a:close/>
              </a:path>
            </a:pathLst>
          </a:custGeom>
          <a:blipFill>
            <a:blip r:embed="rId6"/>
            <a:stretch>
              <a:fillRect/>
            </a:stretch>
          </a:blipFill>
        </p:spPr>
        <p:txBody>
          <a:bodyPr/>
          <a:lstStyle/>
          <a:p>
            <a:endParaRPr lang="en-US"/>
          </a:p>
        </p:txBody>
      </p:sp>
      <p:sp>
        <p:nvSpPr>
          <p:cNvPr id="15" name="TextBox 15"/>
          <p:cNvSpPr txBox="1"/>
          <p:nvPr/>
        </p:nvSpPr>
        <p:spPr>
          <a:xfrm>
            <a:off x="1028700" y="3033253"/>
            <a:ext cx="3761659" cy="503428"/>
          </a:xfrm>
          <a:prstGeom prst="rect">
            <a:avLst/>
          </a:prstGeom>
        </p:spPr>
        <p:txBody>
          <a:bodyPr lIns="0" tIns="0" rIns="0" bIns="0" rtlCol="0" anchor="t">
            <a:spAutoFit/>
          </a:bodyPr>
          <a:lstStyle/>
          <a:p>
            <a:pPr algn="l">
              <a:lnSpc>
                <a:spcPts val="3731"/>
              </a:lnSpc>
            </a:pPr>
            <a:r>
              <a:rPr lang="en-US" sz="4100" i="1" spc="20">
                <a:solidFill>
                  <a:srgbClr val="2B2C30"/>
                </a:solidFill>
                <a:latin typeface="Playfair Display Italics"/>
                <a:ea typeface="Playfair Display Italics"/>
                <a:cs typeface="Playfair Display Italics"/>
                <a:sym typeface="Playfair Display Italics"/>
              </a:rPr>
              <a:t>10 points</a:t>
            </a:r>
          </a:p>
        </p:txBody>
      </p:sp>
      <p:sp>
        <p:nvSpPr>
          <p:cNvPr id="16" name="TextBox 16"/>
          <p:cNvSpPr txBox="1"/>
          <p:nvPr/>
        </p:nvSpPr>
        <p:spPr>
          <a:xfrm>
            <a:off x="1028700" y="6716634"/>
            <a:ext cx="3761659" cy="503428"/>
          </a:xfrm>
          <a:prstGeom prst="rect">
            <a:avLst/>
          </a:prstGeom>
        </p:spPr>
        <p:txBody>
          <a:bodyPr lIns="0" tIns="0" rIns="0" bIns="0" rtlCol="0" anchor="t">
            <a:spAutoFit/>
          </a:bodyPr>
          <a:lstStyle/>
          <a:p>
            <a:pPr algn="l">
              <a:lnSpc>
                <a:spcPts val="3731"/>
              </a:lnSpc>
            </a:pPr>
            <a:r>
              <a:rPr lang="en-US" sz="4100" i="1" spc="20">
                <a:solidFill>
                  <a:srgbClr val="2B2C30"/>
                </a:solidFill>
                <a:latin typeface="Playfair Display Italics"/>
                <a:ea typeface="Playfair Display Italics"/>
                <a:cs typeface="Playfair Display Italics"/>
                <a:sym typeface="Playfair Display Italics"/>
              </a:rPr>
              <a:t>20 points</a:t>
            </a:r>
          </a:p>
        </p:txBody>
      </p:sp>
      <p:sp>
        <p:nvSpPr>
          <p:cNvPr id="17" name="TextBox 17"/>
          <p:cNvSpPr txBox="1"/>
          <p:nvPr/>
        </p:nvSpPr>
        <p:spPr>
          <a:xfrm>
            <a:off x="1019164" y="4876531"/>
            <a:ext cx="3761659" cy="503428"/>
          </a:xfrm>
          <a:prstGeom prst="rect">
            <a:avLst/>
          </a:prstGeom>
        </p:spPr>
        <p:txBody>
          <a:bodyPr lIns="0" tIns="0" rIns="0" bIns="0" rtlCol="0" anchor="t">
            <a:spAutoFit/>
          </a:bodyPr>
          <a:lstStyle/>
          <a:p>
            <a:pPr algn="l">
              <a:lnSpc>
                <a:spcPts val="3731"/>
              </a:lnSpc>
            </a:pPr>
            <a:r>
              <a:rPr lang="en-US" sz="4100" i="1" spc="20">
                <a:solidFill>
                  <a:srgbClr val="2B2C30"/>
                </a:solidFill>
                <a:latin typeface="Playfair Display Italics"/>
                <a:ea typeface="Playfair Display Italics"/>
                <a:cs typeface="Playfair Display Italics"/>
                <a:sym typeface="Playfair Display Italics"/>
              </a:rPr>
              <a:t>20 points</a:t>
            </a:r>
          </a:p>
        </p:txBody>
      </p:sp>
      <p:sp>
        <p:nvSpPr>
          <p:cNvPr id="18" name="TextBox 18"/>
          <p:cNvSpPr txBox="1"/>
          <p:nvPr/>
        </p:nvSpPr>
        <p:spPr>
          <a:xfrm>
            <a:off x="1019164" y="8559912"/>
            <a:ext cx="3761659" cy="503428"/>
          </a:xfrm>
          <a:prstGeom prst="rect">
            <a:avLst/>
          </a:prstGeom>
        </p:spPr>
        <p:txBody>
          <a:bodyPr lIns="0" tIns="0" rIns="0" bIns="0" rtlCol="0" anchor="t">
            <a:spAutoFit/>
          </a:bodyPr>
          <a:lstStyle/>
          <a:p>
            <a:pPr algn="l">
              <a:lnSpc>
                <a:spcPts val="3731"/>
              </a:lnSpc>
            </a:pPr>
            <a:r>
              <a:rPr lang="en-US" sz="4100" i="1" spc="20">
                <a:solidFill>
                  <a:srgbClr val="2B2C30"/>
                </a:solidFill>
                <a:latin typeface="Playfair Display Italics"/>
                <a:ea typeface="Playfair Display Italics"/>
                <a:cs typeface="Playfair Display Italics"/>
                <a:sym typeface="Playfair Display Italics"/>
              </a:rPr>
              <a:t>10 points</a:t>
            </a:r>
          </a:p>
        </p:txBody>
      </p:sp>
      <p:sp>
        <p:nvSpPr>
          <p:cNvPr id="19" name="TextBox 19"/>
          <p:cNvSpPr txBox="1"/>
          <p:nvPr/>
        </p:nvSpPr>
        <p:spPr>
          <a:xfrm>
            <a:off x="5188567" y="3033253"/>
            <a:ext cx="3761659" cy="503428"/>
          </a:xfrm>
          <a:prstGeom prst="rect">
            <a:avLst/>
          </a:prstGeom>
        </p:spPr>
        <p:txBody>
          <a:bodyPr lIns="0" tIns="0" rIns="0" bIns="0" rtlCol="0" anchor="t">
            <a:spAutoFit/>
          </a:bodyPr>
          <a:lstStyle/>
          <a:p>
            <a:pPr algn="l">
              <a:lnSpc>
                <a:spcPts val="3731"/>
              </a:lnSpc>
            </a:pPr>
            <a:r>
              <a:rPr lang="en-US" sz="4100" i="1" spc="20">
                <a:solidFill>
                  <a:srgbClr val="2B2C30"/>
                </a:solidFill>
                <a:latin typeface="Playfair Display Italics"/>
                <a:ea typeface="Playfair Display Italics"/>
                <a:cs typeface="Playfair Display Italics"/>
                <a:sym typeface="Playfair Display Italics"/>
              </a:rPr>
              <a:t>20 points</a:t>
            </a:r>
          </a:p>
        </p:txBody>
      </p:sp>
      <p:sp>
        <p:nvSpPr>
          <p:cNvPr id="20" name="TextBox 20"/>
          <p:cNvSpPr txBox="1"/>
          <p:nvPr/>
        </p:nvSpPr>
        <p:spPr>
          <a:xfrm>
            <a:off x="5188567" y="6716634"/>
            <a:ext cx="3761659" cy="503428"/>
          </a:xfrm>
          <a:prstGeom prst="rect">
            <a:avLst/>
          </a:prstGeom>
        </p:spPr>
        <p:txBody>
          <a:bodyPr lIns="0" tIns="0" rIns="0" bIns="0" rtlCol="0" anchor="t">
            <a:spAutoFit/>
          </a:bodyPr>
          <a:lstStyle/>
          <a:p>
            <a:pPr algn="l">
              <a:lnSpc>
                <a:spcPts val="3731"/>
              </a:lnSpc>
            </a:pPr>
            <a:r>
              <a:rPr lang="en-US" sz="4100" i="1" spc="20">
                <a:solidFill>
                  <a:srgbClr val="2B2C30"/>
                </a:solidFill>
                <a:latin typeface="Playfair Display Italics"/>
                <a:ea typeface="Playfair Display Italics"/>
                <a:cs typeface="Playfair Display Italics"/>
                <a:sym typeface="Playfair Display Italics"/>
              </a:rPr>
              <a:t>5 points</a:t>
            </a:r>
          </a:p>
        </p:txBody>
      </p:sp>
      <p:sp>
        <p:nvSpPr>
          <p:cNvPr id="21" name="TextBox 21"/>
          <p:cNvSpPr txBox="1"/>
          <p:nvPr/>
        </p:nvSpPr>
        <p:spPr>
          <a:xfrm>
            <a:off x="1016407" y="2249028"/>
            <a:ext cx="3773952" cy="705485"/>
          </a:xfrm>
          <a:prstGeom prst="rect">
            <a:avLst/>
          </a:prstGeom>
        </p:spPr>
        <p:txBody>
          <a:bodyPr lIns="0" tIns="0" rIns="0" bIns="0" rtlCol="0" anchor="t">
            <a:spAutoFit/>
          </a:bodyPr>
          <a:lstStyle/>
          <a:p>
            <a:pPr algn="l">
              <a:lnSpc>
                <a:spcPts val="5740"/>
              </a:lnSpc>
            </a:pPr>
            <a:r>
              <a:rPr lang="en-US" sz="4100" b="1">
                <a:solidFill>
                  <a:srgbClr val="2B2C30"/>
                </a:solidFill>
                <a:latin typeface="Public Sans Bold"/>
                <a:ea typeface="Public Sans Bold"/>
                <a:cs typeface="Public Sans Bold"/>
                <a:sym typeface="Public Sans Bold"/>
              </a:rPr>
              <a:t>Vision</a:t>
            </a:r>
          </a:p>
        </p:txBody>
      </p:sp>
      <p:sp>
        <p:nvSpPr>
          <p:cNvPr id="22" name="TextBox 22"/>
          <p:cNvSpPr txBox="1"/>
          <p:nvPr/>
        </p:nvSpPr>
        <p:spPr>
          <a:xfrm>
            <a:off x="1016407" y="5932409"/>
            <a:ext cx="3773952" cy="705485"/>
          </a:xfrm>
          <a:prstGeom prst="rect">
            <a:avLst/>
          </a:prstGeom>
        </p:spPr>
        <p:txBody>
          <a:bodyPr lIns="0" tIns="0" rIns="0" bIns="0" rtlCol="0" anchor="t">
            <a:spAutoFit/>
          </a:bodyPr>
          <a:lstStyle/>
          <a:p>
            <a:pPr algn="l">
              <a:lnSpc>
                <a:spcPts val="5740"/>
              </a:lnSpc>
            </a:pPr>
            <a:r>
              <a:rPr lang="en-US" sz="4100" b="1">
                <a:solidFill>
                  <a:srgbClr val="2B2C30"/>
                </a:solidFill>
                <a:latin typeface="Public Sans Bold"/>
                <a:ea typeface="Public Sans Bold"/>
                <a:cs typeface="Public Sans Bold"/>
                <a:sym typeface="Public Sans Bold"/>
              </a:rPr>
              <a:t>Budget</a:t>
            </a:r>
          </a:p>
        </p:txBody>
      </p:sp>
      <p:sp>
        <p:nvSpPr>
          <p:cNvPr id="23" name="TextBox 23"/>
          <p:cNvSpPr txBox="1"/>
          <p:nvPr/>
        </p:nvSpPr>
        <p:spPr>
          <a:xfrm>
            <a:off x="1006871" y="4092306"/>
            <a:ext cx="3773952" cy="705485"/>
          </a:xfrm>
          <a:prstGeom prst="rect">
            <a:avLst/>
          </a:prstGeom>
        </p:spPr>
        <p:txBody>
          <a:bodyPr lIns="0" tIns="0" rIns="0" bIns="0" rtlCol="0" anchor="t">
            <a:spAutoFit/>
          </a:bodyPr>
          <a:lstStyle/>
          <a:p>
            <a:pPr algn="l">
              <a:lnSpc>
                <a:spcPts val="5740"/>
              </a:lnSpc>
            </a:pPr>
            <a:r>
              <a:rPr lang="en-US" sz="4100" b="1">
                <a:solidFill>
                  <a:srgbClr val="2B2C30"/>
                </a:solidFill>
                <a:latin typeface="Public Sans Bold"/>
                <a:ea typeface="Public Sans Bold"/>
                <a:cs typeface="Public Sans Bold"/>
                <a:sym typeface="Public Sans Bold"/>
              </a:rPr>
              <a:t>Plan</a:t>
            </a:r>
          </a:p>
        </p:txBody>
      </p:sp>
      <p:sp>
        <p:nvSpPr>
          <p:cNvPr id="24" name="TextBox 24"/>
          <p:cNvSpPr txBox="1"/>
          <p:nvPr/>
        </p:nvSpPr>
        <p:spPr>
          <a:xfrm>
            <a:off x="1006871" y="7775687"/>
            <a:ext cx="3773952" cy="705485"/>
          </a:xfrm>
          <a:prstGeom prst="rect">
            <a:avLst/>
          </a:prstGeom>
        </p:spPr>
        <p:txBody>
          <a:bodyPr lIns="0" tIns="0" rIns="0" bIns="0" rtlCol="0" anchor="t">
            <a:spAutoFit/>
          </a:bodyPr>
          <a:lstStyle/>
          <a:p>
            <a:pPr algn="l">
              <a:lnSpc>
                <a:spcPts val="5740"/>
              </a:lnSpc>
            </a:pPr>
            <a:r>
              <a:rPr lang="en-US" sz="4100" b="1">
                <a:solidFill>
                  <a:srgbClr val="2B2C30"/>
                </a:solidFill>
                <a:latin typeface="Public Sans Bold"/>
                <a:ea typeface="Public Sans Bold"/>
                <a:cs typeface="Public Sans Bold"/>
                <a:sym typeface="Public Sans Bold"/>
              </a:rPr>
              <a:t>Evaluation</a:t>
            </a:r>
          </a:p>
        </p:txBody>
      </p:sp>
      <p:sp>
        <p:nvSpPr>
          <p:cNvPr id="25" name="TextBox 25"/>
          <p:cNvSpPr txBox="1"/>
          <p:nvPr/>
        </p:nvSpPr>
        <p:spPr>
          <a:xfrm>
            <a:off x="5176274" y="2249028"/>
            <a:ext cx="3773952" cy="705485"/>
          </a:xfrm>
          <a:prstGeom prst="rect">
            <a:avLst/>
          </a:prstGeom>
        </p:spPr>
        <p:txBody>
          <a:bodyPr lIns="0" tIns="0" rIns="0" bIns="0" rtlCol="0" anchor="t">
            <a:spAutoFit/>
          </a:bodyPr>
          <a:lstStyle/>
          <a:p>
            <a:pPr algn="l">
              <a:lnSpc>
                <a:spcPts val="5740"/>
              </a:lnSpc>
            </a:pPr>
            <a:r>
              <a:rPr lang="en-US" sz="4100" b="1">
                <a:solidFill>
                  <a:srgbClr val="2B2C30"/>
                </a:solidFill>
                <a:latin typeface="Public Sans Bold"/>
                <a:ea typeface="Public Sans Bold"/>
                <a:cs typeface="Public Sans Bold"/>
                <a:sym typeface="Public Sans Bold"/>
              </a:rPr>
              <a:t>Contribution</a:t>
            </a:r>
          </a:p>
        </p:txBody>
      </p:sp>
      <p:sp>
        <p:nvSpPr>
          <p:cNvPr id="26" name="TextBox 26"/>
          <p:cNvSpPr txBox="1"/>
          <p:nvPr/>
        </p:nvSpPr>
        <p:spPr>
          <a:xfrm>
            <a:off x="5176274" y="5932409"/>
            <a:ext cx="3773952" cy="705485"/>
          </a:xfrm>
          <a:prstGeom prst="rect">
            <a:avLst/>
          </a:prstGeom>
        </p:spPr>
        <p:txBody>
          <a:bodyPr lIns="0" tIns="0" rIns="0" bIns="0" rtlCol="0" anchor="t">
            <a:spAutoFit/>
          </a:bodyPr>
          <a:lstStyle/>
          <a:p>
            <a:pPr algn="l">
              <a:lnSpc>
                <a:spcPts val="5740"/>
              </a:lnSpc>
            </a:pPr>
            <a:r>
              <a:rPr lang="en-US" sz="4100" b="1">
                <a:solidFill>
                  <a:srgbClr val="2B2C30"/>
                </a:solidFill>
                <a:latin typeface="Public Sans Bold"/>
                <a:ea typeface="Public Sans Bold"/>
                <a:cs typeface="Public Sans Bold"/>
                <a:sym typeface="Public Sans Bold"/>
              </a:rPr>
              <a:t>Sustainability</a:t>
            </a:r>
          </a:p>
        </p:txBody>
      </p:sp>
      <p:sp>
        <p:nvSpPr>
          <p:cNvPr id="27" name="TextBox 27"/>
          <p:cNvSpPr txBox="1"/>
          <p:nvPr/>
        </p:nvSpPr>
        <p:spPr>
          <a:xfrm>
            <a:off x="5188567" y="4876531"/>
            <a:ext cx="3761659" cy="503428"/>
          </a:xfrm>
          <a:prstGeom prst="rect">
            <a:avLst/>
          </a:prstGeom>
        </p:spPr>
        <p:txBody>
          <a:bodyPr lIns="0" tIns="0" rIns="0" bIns="0" rtlCol="0" anchor="t">
            <a:spAutoFit/>
          </a:bodyPr>
          <a:lstStyle/>
          <a:p>
            <a:pPr algn="l">
              <a:lnSpc>
                <a:spcPts val="3731"/>
              </a:lnSpc>
            </a:pPr>
            <a:r>
              <a:rPr lang="en-US" sz="4100" i="1" spc="20">
                <a:solidFill>
                  <a:srgbClr val="2B2C30"/>
                </a:solidFill>
                <a:latin typeface="Playfair Display Italics"/>
                <a:ea typeface="Playfair Display Italics"/>
                <a:cs typeface="Playfair Display Italics"/>
                <a:sym typeface="Playfair Display Italics"/>
              </a:rPr>
              <a:t>20 points</a:t>
            </a:r>
          </a:p>
        </p:txBody>
      </p:sp>
      <p:sp>
        <p:nvSpPr>
          <p:cNvPr id="28" name="TextBox 28"/>
          <p:cNvSpPr txBox="1"/>
          <p:nvPr/>
        </p:nvSpPr>
        <p:spPr>
          <a:xfrm>
            <a:off x="5188567" y="8559912"/>
            <a:ext cx="3761659" cy="503428"/>
          </a:xfrm>
          <a:prstGeom prst="rect">
            <a:avLst/>
          </a:prstGeom>
        </p:spPr>
        <p:txBody>
          <a:bodyPr lIns="0" tIns="0" rIns="0" bIns="0" rtlCol="0" anchor="t">
            <a:spAutoFit/>
          </a:bodyPr>
          <a:lstStyle/>
          <a:p>
            <a:pPr algn="l">
              <a:lnSpc>
                <a:spcPts val="3731"/>
              </a:lnSpc>
            </a:pPr>
            <a:r>
              <a:rPr lang="en-US" sz="4100" i="1" spc="20">
                <a:solidFill>
                  <a:srgbClr val="2B2C30"/>
                </a:solidFill>
                <a:latin typeface="Playfair Display Italics"/>
                <a:ea typeface="Playfair Display Italics"/>
                <a:cs typeface="Playfair Display Italics"/>
                <a:sym typeface="Playfair Display Italics"/>
              </a:rPr>
              <a:t>100 points</a:t>
            </a:r>
          </a:p>
        </p:txBody>
      </p:sp>
      <p:sp>
        <p:nvSpPr>
          <p:cNvPr id="29" name="TextBox 29"/>
          <p:cNvSpPr txBox="1"/>
          <p:nvPr/>
        </p:nvSpPr>
        <p:spPr>
          <a:xfrm>
            <a:off x="5176274" y="4092306"/>
            <a:ext cx="3773952" cy="705485"/>
          </a:xfrm>
          <a:prstGeom prst="rect">
            <a:avLst/>
          </a:prstGeom>
        </p:spPr>
        <p:txBody>
          <a:bodyPr lIns="0" tIns="0" rIns="0" bIns="0" rtlCol="0" anchor="t">
            <a:spAutoFit/>
          </a:bodyPr>
          <a:lstStyle/>
          <a:p>
            <a:pPr algn="l">
              <a:lnSpc>
                <a:spcPts val="5740"/>
              </a:lnSpc>
            </a:pPr>
            <a:r>
              <a:rPr lang="en-US" sz="4100" b="1">
                <a:solidFill>
                  <a:srgbClr val="2B2C30"/>
                </a:solidFill>
                <a:latin typeface="Public Sans Bold"/>
                <a:ea typeface="Public Sans Bold"/>
                <a:cs typeface="Public Sans Bold"/>
                <a:sym typeface="Public Sans Bold"/>
              </a:rPr>
              <a:t>Team</a:t>
            </a:r>
          </a:p>
        </p:txBody>
      </p:sp>
      <p:sp>
        <p:nvSpPr>
          <p:cNvPr id="30" name="TextBox 30"/>
          <p:cNvSpPr txBox="1"/>
          <p:nvPr/>
        </p:nvSpPr>
        <p:spPr>
          <a:xfrm>
            <a:off x="5176274" y="7775687"/>
            <a:ext cx="3773952" cy="705485"/>
          </a:xfrm>
          <a:prstGeom prst="rect">
            <a:avLst/>
          </a:prstGeom>
        </p:spPr>
        <p:txBody>
          <a:bodyPr lIns="0" tIns="0" rIns="0" bIns="0" rtlCol="0" anchor="t">
            <a:spAutoFit/>
          </a:bodyPr>
          <a:lstStyle/>
          <a:p>
            <a:pPr algn="l">
              <a:lnSpc>
                <a:spcPts val="5740"/>
              </a:lnSpc>
            </a:pPr>
            <a:r>
              <a:rPr lang="en-US" sz="4100" b="1">
                <a:solidFill>
                  <a:srgbClr val="2B2C30"/>
                </a:solidFill>
                <a:latin typeface="Public Sans Bold"/>
                <a:ea typeface="Public Sans Bold"/>
                <a:cs typeface="Public Sans Bold"/>
                <a:sym typeface="Public Sans Bold"/>
              </a:rPr>
              <a:t>Total</a:t>
            </a:r>
          </a:p>
        </p:txBody>
      </p:sp>
      <p:pic>
        <p:nvPicPr>
          <p:cNvPr id="31" name="Audio Recording Feb 26, 2025 at 11:26:47 AM">
            <a:hlinkClick r:id="" action="ppaction://media"/>
            <a:extLst>
              <a:ext uri="{FF2B5EF4-FFF2-40B4-BE49-F238E27FC236}">
                <a16:creationId xmlns:a16="http://schemas.microsoft.com/office/drawing/2014/main" id="{5550879A-3E69-2F20-7DD6-17C090E4F10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4071" y="9448376"/>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96"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HOW TO APPLY</a:t>
            </a:r>
          </a:p>
        </p:txBody>
      </p:sp>
      <p:sp>
        <p:nvSpPr>
          <p:cNvPr id="3" name="AutoShape 3"/>
          <p:cNvSpPr/>
          <p:nvPr/>
        </p:nvSpPr>
        <p:spPr>
          <a:xfrm flipV="1">
            <a:off x="-7086597"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grpSp>
        <p:nvGrpSpPr>
          <p:cNvPr id="4" name="Group 4"/>
          <p:cNvGrpSpPr/>
          <p:nvPr/>
        </p:nvGrpSpPr>
        <p:grpSpPr>
          <a:xfrm>
            <a:off x="9498393" y="1028700"/>
            <a:ext cx="8222152" cy="5063759"/>
            <a:chOff x="0" y="0"/>
            <a:chExt cx="2500844" cy="1540189"/>
          </a:xfrm>
        </p:grpSpPr>
        <p:sp>
          <p:nvSpPr>
            <p:cNvPr id="5" name="Freeform 5"/>
            <p:cNvSpPr/>
            <p:nvPr/>
          </p:nvSpPr>
          <p:spPr>
            <a:xfrm>
              <a:off x="0" y="0"/>
              <a:ext cx="2500844" cy="1540190"/>
            </a:xfrm>
            <a:custGeom>
              <a:avLst/>
              <a:gdLst/>
              <a:ahLst/>
              <a:cxnLst/>
              <a:rect l="l" t="t" r="r" b="b"/>
              <a:pathLst>
                <a:path w="2500844" h="1540190">
                  <a:moveTo>
                    <a:pt x="0" y="0"/>
                  </a:moveTo>
                  <a:lnTo>
                    <a:pt x="2500844" y="0"/>
                  </a:lnTo>
                  <a:lnTo>
                    <a:pt x="2500844" y="1540190"/>
                  </a:lnTo>
                  <a:lnTo>
                    <a:pt x="0" y="1540190"/>
                  </a:lnTo>
                  <a:close/>
                </a:path>
              </a:pathLst>
            </a:custGeom>
            <a:solidFill>
              <a:srgbClr val="000000">
                <a:alpha val="0"/>
              </a:srgbClr>
            </a:solidFill>
            <a:ln w="9525" cap="sq">
              <a:solidFill>
                <a:srgbClr val="2B2C30"/>
              </a:solidFill>
              <a:prstDash val="solid"/>
              <a:miter/>
            </a:ln>
          </p:spPr>
          <p:txBody>
            <a:bodyPr/>
            <a:lstStyle/>
            <a:p>
              <a:endParaRPr lang="en-US"/>
            </a:p>
          </p:txBody>
        </p:sp>
        <p:sp>
          <p:nvSpPr>
            <p:cNvPr id="6" name="TextBox 6"/>
            <p:cNvSpPr txBox="1"/>
            <p:nvPr/>
          </p:nvSpPr>
          <p:spPr>
            <a:xfrm>
              <a:off x="0" y="-28575"/>
              <a:ext cx="2500844" cy="1568764"/>
            </a:xfrm>
            <a:prstGeom prst="rect">
              <a:avLst/>
            </a:prstGeom>
          </p:spPr>
          <p:txBody>
            <a:bodyPr lIns="68580" tIns="68580" rIns="68580" bIns="68580" rtlCol="0" anchor="ctr"/>
            <a:lstStyle/>
            <a:p>
              <a:pPr algn="ctr">
                <a:lnSpc>
                  <a:spcPts val="1889"/>
                </a:lnSpc>
              </a:pPr>
              <a:endParaRPr/>
            </a:p>
          </p:txBody>
        </p:sp>
      </p:grpSp>
      <p:grpSp>
        <p:nvGrpSpPr>
          <p:cNvPr id="7" name="Group 7"/>
          <p:cNvGrpSpPr/>
          <p:nvPr/>
        </p:nvGrpSpPr>
        <p:grpSpPr>
          <a:xfrm>
            <a:off x="9722567" y="1402038"/>
            <a:ext cx="7773804" cy="4317083"/>
            <a:chOff x="0" y="0"/>
            <a:chExt cx="10365073" cy="5756111"/>
          </a:xfrm>
        </p:grpSpPr>
        <p:pic>
          <p:nvPicPr>
            <p:cNvPr id="8" name="Picture 8"/>
            <p:cNvPicPr>
              <a:picLocks noChangeAspect="1"/>
            </p:cNvPicPr>
            <p:nvPr/>
          </p:nvPicPr>
          <p:blipFill>
            <a:blip r:embed="rId4"/>
            <a:srcRect l="1155" r="1155"/>
            <a:stretch>
              <a:fillRect/>
            </a:stretch>
          </p:blipFill>
          <p:spPr>
            <a:xfrm>
              <a:off x="0" y="0"/>
              <a:ext cx="10365073" cy="5756111"/>
            </a:xfrm>
            <a:prstGeom prst="rect">
              <a:avLst/>
            </a:prstGeom>
          </p:spPr>
        </p:pic>
      </p:grpSp>
      <p:sp>
        <p:nvSpPr>
          <p:cNvPr id="9" name="Freeform 9"/>
          <p:cNvSpPr/>
          <p:nvPr/>
        </p:nvSpPr>
        <p:spPr>
          <a:xfrm>
            <a:off x="15631168" y="8018131"/>
            <a:ext cx="2239811" cy="1836645"/>
          </a:xfrm>
          <a:custGeom>
            <a:avLst/>
            <a:gdLst/>
            <a:ahLst/>
            <a:cxnLst/>
            <a:rect l="l" t="t" r="r" b="b"/>
            <a:pathLst>
              <a:path w="2239811" h="1836645">
                <a:moveTo>
                  <a:pt x="0" y="0"/>
                </a:moveTo>
                <a:lnTo>
                  <a:pt x="2239811" y="0"/>
                </a:lnTo>
                <a:lnTo>
                  <a:pt x="2239811" y="1836645"/>
                </a:lnTo>
                <a:lnTo>
                  <a:pt x="0" y="1836645"/>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028689" y="2227065"/>
            <a:ext cx="7877184" cy="3122295"/>
          </a:xfrm>
          <a:prstGeom prst="rect">
            <a:avLst/>
          </a:prstGeom>
        </p:spPr>
        <p:txBody>
          <a:bodyPr lIns="0" tIns="0" rIns="0" bIns="0" rtlCol="0" anchor="t">
            <a:spAutoFit/>
          </a:bodyPr>
          <a:lstStyle/>
          <a:p>
            <a:pPr algn="l">
              <a:lnSpc>
                <a:spcPts val="4199"/>
              </a:lnSpc>
            </a:pPr>
            <a:r>
              <a:rPr lang="en-US" sz="2799">
                <a:solidFill>
                  <a:srgbClr val="2B2C30"/>
                </a:solidFill>
                <a:latin typeface="Public Sans"/>
                <a:ea typeface="Public Sans"/>
                <a:cs typeface="Public Sans"/>
                <a:sym typeface="Public Sans"/>
              </a:rPr>
              <a:t>All applications are submitted through SEF’s online grant management system, Foundant. Applicants can make a profile, start the application, and save to come back later. Refer to our Foundant Tutorial or reach out if you have any questions about the system. </a:t>
            </a:r>
          </a:p>
        </p:txBody>
      </p:sp>
      <p:sp>
        <p:nvSpPr>
          <p:cNvPr id="11" name="TextBox 11"/>
          <p:cNvSpPr txBox="1"/>
          <p:nvPr/>
        </p:nvSpPr>
        <p:spPr>
          <a:xfrm>
            <a:off x="1006849" y="6721109"/>
            <a:ext cx="16230600" cy="648601"/>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DEADLINE</a:t>
            </a:r>
          </a:p>
        </p:txBody>
      </p:sp>
      <p:sp>
        <p:nvSpPr>
          <p:cNvPr id="12" name="AutoShape 12"/>
          <p:cNvSpPr/>
          <p:nvPr/>
        </p:nvSpPr>
        <p:spPr>
          <a:xfrm flipV="1">
            <a:off x="-7108456" y="7374473"/>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13" name="TextBox 13"/>
          <p:cNvSpPr txBox="1"/>
          <p:nvPr/>
        </p:nvSpPr>
        <p:spPr>
          <a:xfrm>
            <a:off x="1028700" y="7836844"/>
            <a:ext cx="7877184" cy="1550670"/>
          </a:xfrm>
          <a:prstGeom prst="rect">
            <a:avLst/>
          </a:prstGeom>
        </p:spPr>
        <p:txBody>
          <a:bodyPr lIns="0" tIns="0" rIns="0" bIns="0" rtlCol="0" anchor="t">
            <a:spAutoFit/>
          </a:bodyPr>
          <a:lstStyle/>
          <a:p>
            <a:pPr algn="l">
              <a:lnSpc>
                <a:spcPts val="4199"/>
              </a:lnSpc>
            </a:pPr>
            <a:r>
              <a:rPr lang="en-US" sz="2799">
                <a:solidFill>
                  <a:srgbClr val="2B2C30"/>
                </a:solidFill>
                <a:latin typeface="Public Sans"/>
                <a:ea typeface="Public Sans"/>
                <a:cs typeface="Public Sans"/>
                <a:sym typeface="Public Sans"/>
              </a:rPr>
              <a:t>Applications are due on Sunday, June 15 at 11:59 pm Alaska Time. No extensions. Please apply early and reach out if you have issues.</a:t>
            </a:r>
          </a:p>
        </p:txBody>
      </p:sp>
      <p:pic>
        <p:nvPicPr>
          <p:cNvPr id="14" name="Audio Recording Feb 26, 2025 at 11:28:17 AM">
            <a:hlinkClick r:id="" action="ppaction://media"/>
            <a:extLst>
              <a:ext uri="{FF2B5EF4-FFF2-40B4-BE49-F238E27FC236}">
                <a16:creationId xmlns:a16="http://schemas.microsoft.com/office/drawing/2014/main" id="{1447D26F-6AD2-0EA9-B3F7-5C8F72A5D89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21" y="9310621"/>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42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695" y="1760761"/>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Freeform 3"/>
          <p:cNvSpPr/>
          <p:nvPr/>
        </p:nvSpPr>
        <p:spPr>
          <a:xfrm>
            <a:off x="15631168" y="8018131"/>
            <a:ext cx="2239811" cy="1836645"/>
          </a:xfrm>
          <a:custGeom>
            <a:avLst/>
            <a:gdLst/>
            <a:ahLst/>
            <a:cxnLst/>
            <a:rect l="l" t="t" r="r" b="b"/>
            <a:pathLst>
              <a:path w="2239811" h="1836645">
                <a:moveTo>
                  <a:pt x="0" y="0"/>
                </a:moveTo>
                <a:lnTo>
                  <a:pt x="2239811" y="0"/>
                </a:lnTo>
                <a:lnTo>
                  <a:pt x="2239811" y="1836645"/>
                </a:lnTo>
                <a:lnTo>
                  <a:pt x="0" y="1836645"/>
                </a:lnTo>
                <a:lnTo>
                  <a:pt x="0" y="0"/>
                </a:lnTo>
                <a:close/>
              </a:path>
            </a:pathLst>
          </a:custGeom>
          <a:blipFill>
            <a:blip r:embed="rId4"/>
            <a:stretch>
              <a:fillRect/>
            </a:stretch>
          </a:blipFill>
        </p:spPr>
        <p:txBody>
          <a:bodyPr/>
          <a:lstStyle/>
          <a:p>
            <a:endParaRPr lang="en-US"/>
          </a:p>
        </p:txBody>
      </p:sp>
      <p:sp>
        <p:nvSpPr>
          <p:cNvPr id="4" name="Freeform 4"/>
          <p:cNvSpPr/>
          <p:nvPr/>
        </p:nvSpPr>
        <p:spPr>
          <a:xfrm>
            <a:off x="7871302" y="2312762"/>
            <a:ext cx="9999677" cy="4412357"/>
          </a:xfrm>
          <a:custGeom>
            <a:avLst/>
            <a:gdLst/>
            <a:ahLst/>
            <a:cxnLst/>
            <a:rect l="l" t="t" r="r" b="b"/>
            <a:pathLst>
              <a:path w="9999677" h="4412357">
                <a:moveTo>
                  <a:pt x="0" y="0"/>
                </a:moveTo>
                <a:lnTo>
                  <a:pt x="9999677" y="0"/>
                </a:lnTo>
                <a:lnTo>
                  <a:pt x="9999677" y="4412358"/>
                </a:lnTo>
                <a:lnTo>
                  <a:pt x="0" y="4412358"/>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1006871" y="9429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SUPPORTING FILES</a:t>
            </a:r>
          </a:p>
        </p:txBody>
      </p:sp>
      <p:sp>
        <p:nvSpPr>
          <p:cNvPr id="6" name="TextBox 6"/>
          <p:cNvSpPr txBox="1"/>
          <p:nvPr/>
        </p:nvSpPr>
        <p:spPr>
          <a:xfrm>
            <a:off x="1028700" y="2028910"/>
            <a:ext cx="7877184" cy="5267198"/>
          </a:xfrm>
          <a:prstGeom prst="rect">
            <a:avLst/>
          </a:prstGeom>
        </p:spPr>
        <p:txBody>
          <a:bodyPr lIns="0" tIns="0" rIns="0" bIns="0" rtlCol="0" anchor="t">
            <a:spAutoFit/>
          </a:bodyPr>
          <a:lstStyle/>
          <a:p>
            <a:pPr marL="604519" lvl="1" indent="-302260" algn="l">
              <a:lnSpc>
                <a:spcPts val="5235"/>
              </a:lnSpc>
              <a:buFont typeface="Arial"/>
              <a:buChar char="•"/>
            </a:pPr>
            <a:r>
              <a:rPr lang="en-US" sz="2799">
                <a:solidFill>
                  <a:srgbClr val="2B2C30"/>
                </a:solidFill>
                <a:latin typeface="Public Sans"/>
                <a:ea typeface="Public Sans"/>
                <a:cs typeface="Public Sans"/>
                <a:sym typeface="Public Sans"/>
              </a:rPr>
              <a:t>RFA Overview</a:t>
            </a:r>
          </a:p>
          <a:p>
            <a:pPr marL="604519" lvl="1" indent="-302260" algn="l">
              <a:lnSpc>
                <a:spcPts val="5235"/>
              </a:lnSpc>
              <a:buFont typeface="Arial"/>
              <a:buChar char="•"/>
            </a:pPr>
            <a:r>
              <a:rPr lang="en-US" sz="2799">
                <a:solidFill>
                  <a:srgbClr val="2B2C30"/>
                </a:solidFill>
                <a:latin typeface="Public Sans"/>
                <a:ea typeface="Public Sans"/>
                <a:cs typeface="Public Sans"/>
                <a:sym typeface="Public Sans"/>
              </a:rPr>
              <a:t>Budget Guidelines</a:t>
            </a:r>
          </a:p>
          <a:p>
            <a:pPr marL="604519" lvl="1" indent="-302260" algn="l">
              <a:lnSpc>
                <a:spcPts val="5235"/>
              </a:lnSpc>
              <a:buFont typeface="Arial"/>
              <a:buChar char="•"/>
            </a:pPr>
            <a:r>
              <a:rPr lang="en-US" sz="2799">
                <a:solidFill>
                  <a:srgbClr val="2B2C30"/>
                </a:solidFill>
                <a:latin typeface="Public Sans"/>
                <a:ea typeface="Public Sans"/>
                <a:cs typeface="Public Sans"/>
                <a:sym typeface="Public Sans"/>
              </a:rPr>
              <a:t>Frequently Asked Questions</a:t>
            </a:r>
          </a:p>
          <a:p>
            <a:pPr marL="604519" lvl="1" indent="-302260" algn="l">
              <a:lnSpc>
                <a:spcPts val="5235"/>
              </a:lnSpc>
              <a:buFont typeface="Arial"/>
              <a:buChar char="•"/>
            </a:pPr>
            <a:r>
              <a:rPr lang="en-US" sz="2799">
                <a:solidFill>
                  <a:srgbClr val="2B2C30"/>
                </a:solidFill>
                <a:latin typeface="Public Sans"/>
                <a:ea typeface="Public Sans"/>
                <a:cs typeface="Public Sans"/>
                <a:sym typeface="Public Sans"/>
              </a:rPr>
              <a:t>Foundant Tutorial</a:t>
            </a:r>
          </a:p>
          <a:p>
            <a:pPr marL="604519" lvl="1" indent="-302260" algn="l">
              <a:lnSpc>
                <a:spcPts val="5235"/>
              </a:lnSpc>
              <a:buFont typeface="Arial"/>
              <a:buChar char="•"/>
            </a:pPr>
            <a:r>
              <a:rPr lang="en-US" sz="2799">
                <a:solidFill>
                  <a:srgbClr val="2B2C30"/>
                </a:solidFill>
                <a:latin typeface="Public Sans"/>
                <a:ea typeface="Public Sans"/>
                <a:cs typeface="Public Sans"/>
                <a:sym typeface="Public Sans"/>
              </a:rPr>
              <a:t>Budget Template (required)</a:t>
            </a:r>
          </a:p>
          <a:p>
            <a:pPr marL="604519" lvl="1" indent="-302260" algn="l">
              <a:lnSpc>
                <a:spcPts val="5235"/>
              </a:lnSpc>
              <a:buFont typeface="Arial"/>
              <a:buChar char="•"/>
            </a:pPr>
            <a:r>
              <a:rPr lang="en-US" sz="2799">
                <a:solidFill>
                  <a:srgbClr val="2B2C30"/>
                </a:solidFill>
                <a:latin typeface="Public Sans"/>
                <a:ea typeface="Public Sans"/>
                <a:cs typeface="Public Sans"/>
                <a:sym typeface="Public Sans"/>
              </a:rPr>
              <a:t>Sample Budget</a:t>
            </a:r>
          </a:p>
          <a:p>
            <a:pPr marL="604519" lvl="1" indent="-302260" algn="l">
              <a:lnSpc>
                <a:spcPts val="5235"/>
              </a:lnSpc>
              <a:buFont typeface="Arial"/>
              <a:buChar char="•"/>
            </a:pPr>
            <a:r>
              <a:rPr lang="en-US" sz="2799">
                <a:solidFill>
                  <a:srgbClr val="2B2C30"/>
                </a:solidFill>
                <a:latin typeface="Public Sans"/>
                <a:ea typeface="Public Sans"/>
                <a:cs typeface="Public Sans"/>
                <a:sym typeface="Public Sans"/>
              </a:rPr>
              <a:t>Sample Budget Narrative</a:t>
            </a:r>
          </a:p>
          <a:p>
            <a:pPr marL="604519" lvl="1" indent="-302260" algn="l">
              <a:lnSpc>
                <a:spcPts val="5235"/>
              </a:lnSpc>
              <a:buFont typeface="Arial"/>
              <a:buChar char="•"/>
            </a:pPr>
            <a:r>
              <a:rPr lang="en-US" sz="2799">
                <a:solidFill>
                  <a:srgbClr val="2B2C30"/>
                </a:solidFill>
                <a:latin typeface="Public Sans"/>
                <a:ea typeface="Public Sans"/>
                <a:cs typeface="Public Sans"/>
                <a:sym typeface="Public Sans"/>
              </a:rPr>
              <a:t>Link to Foundant</a:t>
            </a:r>
          </a:p>
        </p:txBody>
      </p:sp>
      <p:grpSp>
        <p:nvGrpSpPr>
          <p:cNvPr id="7" name="Group 7"/>
          <p:cNvGrpSpPr/>
          <p:nvPr/>
        </p:nvGrpSpPr>
        <p:grpSpPr>
          <a:xfrm>
            <a:off x="8760065" y="1987075"/>
            <a:ext cx="8222152" cy="5063759"/>
            <a:chOff x="0" y="0"/>
            <a:chExt cx="2500844" cy="1540189"/>
          </a:xfrm>
        </p:grpSpPr>
        <p:sp>
          <p:nvSpPr>
            <p:cNvPr id="8" name="Freeform 8"/>
            <p:cNvSpPr/>
            <p:nvPr/>
          </p:nvSpPr>
          <p:spPr>
            <a:xfrm>
              <a:off x="0" y="0"/>
              <a:ext cx="2500844" cy="1540190"/>
            </a:xfrm>
            <a:custGeom>
              <a:avLst/>
              <a:gdLst/>
              <a:ahLst/>
              <a:cxnLst/>
              <a:rect l="l" t="t" r="r" b="b"/>
              <a:pathLst>
                <a:path w="2500844" h="1540190">
                  <a:moveTo>
                    <a:pt x="0" y="0"/>
                  </a:moveTo>
                  <a:lnTo>
                    <a:pt x="2500844" y="0"/>
                  </a:lnTo>
                  <a:lnTo>
                    <a:pt x="2500844" y="1540190"/>
                  </a:lnTo>
                  <a:lnTo>
                    <a:pt x="0" y="1540190"/>
                  </a:lnTo>
                  <a:close/>
                </a:path>
              </a:pathLst>
            </a:custGeom>
            <a:solidFill>
              <a:srgbClr val="000000">
                <a:alpha val="0"/>
              </a:srgbClr>
            </a:solidFill>
            <a:ln w="9525" cap="sq">
              <a:solidFill>
                <a:srgbClr val="2B2C30"/>
              </a:solidFill>
              <a:prstDash val="solid"/>
              <a:miter/>
            </a:ln>
          </p:spPr>
          <p:txBody>
            <a:bodyPr/>
            <a:lstStyle/>
            <a:p>
              <a:endParaRPr lang="en-US"/>
            </a:p>
          </p:txBody>
        </p:sp>
        <p:sp>
          <p:nvSpPr>
            <p:cNvPr id="9" name="TextBox 9"/>
            <p:cNvSpPr txBox="1"/>
            <p:nvPr/>
          </p:nvSpPr>
          <p:spPr>
            <a:xfrm>
              <a:off x="0" y="-28575"/>
              <a:ext cx="2500844" cy="1568764"/>
            </a:xfrm>
            <a:prstGeom prst="rect">
              <a:avLst/>
            </a:prstGeom>
          </p:spPr>
          <p:txBody>
            <a:bodyPr lIns="68580" tIns="68580" rIns="68580" bIns="68580" rtlCol="0" anchor="ctr"/>
            <a:lstStyle/>
            <a:p>
              <a:pPr algn="ctr">
                <a:lnSpc>
                  <a:spcPts val="1889"/>
                </a:lnSpc>
              </a:pPr>
              <a:endParaRPr/>
            </a:p>
          </p:txBody>
        </p:sp>
      </p:grpSp>
      <p:sp>
        <p:nvSpPr>
          <p:cNvPr id="10" name="TextBox 10"/>
          <p:cNvSpPr txBox="1"/>
          <p:nvPr/>
        </p:nvSpPr>
        <p:spPr>
          <a:xfrm>
            <a:off x="1006871" y="7768637"/>
            <a:ext cx="4299981" cy="1761655"/>
          </a:xfrm>
          <a:prstGeom prst="rect">
            <a:avLst/>
          </a:prstGeom>
        </p:spPr>
        <p:txBody>
          <a:bodyPr lIns="0" tIns="0" rIns="0" bIns="0" rtlCol="0" anchor="t">
            <a:spAutoFit/>
          </a:bodyPr>
          <a:lstStyle/>
          <a:p>
            <a:pPr algn="ctr">
              <a:lnSpc>
                <a:spcPts val="6169"/>
              </a:lnSpc>
            </a:pPr>
            <a:r>
              <a:rPr lang="en-US" sz="6854" spc="-137">
                <a:solidFill>
                  <a:srgbClr val="2B2C30"/>
                </a:solidFill>
                <a:latin typeface="ITC Benguiat"/>
                <a:ea typeface="ITC Benguiat"/>
                <a:cs typeface="ITC Benguiat"/>
                <a:sym typeface="ITC Benguiat"/>
              </a:rPr>
              <a:t>VISIT OUR </a:t>
            </a:r>
          </a:p>
          <a:p>
            <a:pPr algn="ctr">
              <a:lnSpc>
                <a:spcPts val="6169"/>
              </a:lnSpc>
            </a:pPr>
            <a:r>
              <a:rPr lang="en-US" sz="6854" spc="-137">
                <a:solidFill>
                  <a:srgbClr val="2B2C30"/>
                </a:solidFill>
                <a:latin typeface="ITC Benguiat"/>
                <a:ea typeface="ITC Benguiat"/>
                <a:cs typeface="ITC Benguiat"/>
                <a:sym typeface="ITC Benguiat"/>
              </a:rPr>
              <a:t>WEBSITE:</a:t>
            </a:r>
          </a:p>
        </p:txBody>
      </p:sp>
      <p:sp>
        <p:nvSpPr>
          <p:cNvPr id="11" name="TextBox 11"/>
          <p:cNvSpPr txBox="1"/>
          <p:nvPr/>
        </p:nvSpPr>
        <p:spPr>
          <a:xfrm>
            <a:off x="5517042" y="8343395"/>
            <a:ext cx="10292715" cy="537844"/>
          </a:xfrm>
          <a:prstGeom prst="rect">
            <a:avLst/>
          </a:prstGeom>
        </p:spPr>
        <p:txBody>
          <a:bodyPr lIns="0" tIns="0" rIns="0" bIns="0" rtlCol="0" anchor="t">
            <a:spAutoFit/>
          </a:bodyPr>
          <a:lstStyle/>
          <a:p>
            <a:pPr algn="ctr">
              <a:lnSpc>
                <a:spcPts val="4480"/>
              </a:lnSpc>
            </a:pPr>
            <a:r>
              <a:rPr lang="en-US" sz="3200" b="1">
                <a:solidFill>
                  <a:srgbClr val="2B2C30"/>
                </a:solidFill>
                <a:latin typeface="Canva Sans Bold"/>
                <a:ea typeface="Canva Sans Bold"/>
                <a:cs typeface="Canva Sans Bold"/>
                <a:sym typeface="Canva Sans Bold"/>
              </a:rPr>
              <a:t>www.sovereignequityfund.org/home/greenhorizons</a:t>
            </a:r>
          </a:p>
        </p:txBody>
      </p:sp>
      <p:pic>
        <p:nvPicPr>
          <p:cNvPr id="12" name="Audio Recording Feb 26, 2025 at 11:29:45 AM">
            <a:hlinkClick r:id="" action="ppaction://media"/>
            <a:extLst>
              <a:ext uri="{FF2B5EF4-FFF2-40B4-BE49-F238E27FC236}">
                <a16:creationId xmlns:a16="http://schemas.microsoft.com/office/drawing/2014/main" id="{81AAD4E7-E436-49F5-EA0A-3054ED43031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27" y="9448376"/>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0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016407" y="2120546"/>
            <a:ext cx="13569718" cy="3942710"/>
          </a:xfrm>
          <a:prstGeom prst="rect">
            <a:avLst/>
          </a:prstGeom>
        </p:spPr>
        <p:txBody>
          <a:bodyPr lIns="0" tIns="0" rIns="0" bIns="0" rtlCol="0" anchor="t">
            <a:spAutoFit/>
          </a:bodyPr>
          <a:lstStyle/>
          <a:p>
            <a:pPr algn="l">
              <a:lnSpc>
                <a:spcPts val="7865"/>
              </a:lnSpc>
            </a:pPr>
            <a:r>
              <a:rPr lang="en-US" sz="6050" spc="30">
                <a:solidFill>
                  <a:srgbClr val="2B2C30"/>
                </a:solidFill>
                <a:latin typeface="Playfair Display"/>
                <a:ea typeface="Playfair Display"/>
                <a:cs typeface="Playfair Display"/>
                <a:sym typeface="Playfair Display"/>
              </a:rPr>
              <a:t>Thank you for your time and interest.</a:t>
            </a:r>
          </a:p>
          <a:p>
            <a:pPr algn="l">
              <a:lnSpc>
                <a:spcPts val="7865"/>
              </a:lnSpc>
            </a:pPr>
            <a:endParaRPr lang="en-US" sz="6050" spc="30">
              <a:solidFill>
                <a:srgbClr val="2B2C30"/>
              </a:solidFill>
              <a:latin typeface="Playfair Display"/>
              <a:ea typeface="Playfair Display"/>
              <a:cs typeface="Playfair Display"/>
              <a:sym typeface="Playfair Display"/>
            </a:endParaRPr>
          </a:p>
          <a:p>
            <a:pPr algn="l">
              <a:lnSpc>
                <a:spcPts val="7865"/>
              </a:lnSpc>
            </a:pPr>
            <a:r>
              <a:rPr lang="en-US" sz="6050" spc="30">
                <a:solidFill>
                  <a:srgbClr val="2B2C30"/>
                </a:solidFill>
                <a:latin typeface="Playfair Display"/>
                <a:ea typeface="Playfair Display"/>
                <a:cs typeface="Playfair Display"/>
                <a:sym typeface="Playfair Display"/>
              </a:rPr>
              <a:t>Contact:</a:t>
            </a:r>
          </a:p>
          <a:p>
            <a:pPr algn="l">
              <a:lnSpc>
                <a:spcPts val="7865"/>
              </a:lnSpc>
            </a:pPr>
            <a:r>
              <a:rPr lang="en-US" sz="6050" b="1" spc="30">
                <a:solidFill>
                  <a:srgbClr val="2B2C30"/>
                </a:solidFill>
                <a:latin typeface="Playfair Display Bold"/>
                <a:ea typeface="Playfair Display Bold"/>
                <a:cs typeface="Playfair Display Bold"/>
                <a:sym typeface="Playfair Display Bold"/>
              </a:rPr>
              <a:t>grants@sovereignequityfund.org</a:t>
            </a:r>
          </a:p>
        </p:txBody>
      </p:sp>
      <p:sp>
        <p:nvSpPr>
          <p:cNvPr id="3" name="Freeform 3"/>
          <p:cNvSpPr/>
          <p:nvPr/>
        </p:nvSpPr>
        <p:spPr>
          <a:xfrm>
            <a:off x="15631168" y="8018131"/>
            <a:ext cx="2239811" cy="1836645"/>
          </a:xfrm>
          <a:custGeom>
            <a:avLst/>
            <a:gdLst/>
            <a:ahLst/>
            <a:cxnLst/>
            <a:rect l="l" t="t" r="r" b="b"/>
            <a:pathLst>
              <a:path w="2239811" h="1836645">
                <a:moveTo>
                  <a:pt x="0" y="0"/>
                </a:moveTo>
                <a:lnTo>
                  <a:pt x="2239811" y="0"/>
                </a:lnTo>
                <a:lnTo>
                  <a:pt x="2239811" y="1836645"/>
                </a:lnTo>
                <a:lnTo>
                  <a:pt x="0" y="1836645"/>
                </a:lnTo>
                <a:lnTo>
                  <a:pt x="0" y="0"/>
                </a:lnTo>
                <a:close/>
              </a:path>
            </a:pathLst>
          </a:custGeom>
          <a:blipFill>
            <a:blip r:embed="rId4"/>
            <a:stretch>
              <a:fillRect/>
            </a:stretch>
          </a:blipFill>
        </p:spPr>
        <p:txBody>
          <a:bodyPr/>
          <a:lstStyle/>
          <a:p>
            <a:endParaRPr lang="en-US"/>
          </a:p>
        </p:txBody>
      </p:sp>
      <p:pic>
        <p:nvPicPr>
          <p:cNvPr id="4" name="Audio Recording Feb 26, 2025 at 11:30:44 AM">
            <a:hlinkClick r:id="" action="ppaction://media"/>
            <a:extLst>
              <a:ext uri="{FF2B5EF4-FFF2-40B4-BE49-F238E27FC236}">
                <a16:creationId xmlns:a16="http://schemas.microsoft.com/office/drawing/2014/main" id="{833F2E6D-9D9B-C55D-9647-B36BF2E13C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94742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7000"/>
    </mc:Choice>
    <mc:Fallback xmlns="">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280</TotalTime>
  <Words>489</Words>
  <Application>Microsoft Macintosh PowerPoint</Application>
  <PresentationFormat>Custom</PresentationFormat>
  <Paragraphs>98</Paragraphs>
  <Slides>9</Slides>
  <Notes>1</Notes>
  <HiddenSlides>0</HiddenSlides>
  <MMClips>9</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Public Sans Bold</vt:lpstr>
      <vt:lpstr>Public Sans</vt:lpstr>
      <vt:lpstr>Playfair Display Italics</vt:lpstr>
      <vt:lpstr>Playfair Display Bold</vt:lpstr>
      <vt:lpstr>Calibri</vt:lpstr>
      <vt:lpstr>Playfair Display</vt:lpstr>
      <vt:lpstr>Aptos</vt:lpstr>
      <vt:lpstr>Arial</vt:lpstr>
      <vt:lpstr>Canva Sans Bold</vt:lpstr>
      <vt:lpstr>ITC Benguiat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Horizons</dc:title>
  <cp:lastModifiedBy>Karli Addele Moore</cp:lastModifiedBy>
  <cp:revision>6</cp:revision>
  <dcterms:created xsi:type="dcterms:W3CDTF">2006-08-16T00:00:00Z</dcterms:created>
  <dcterms:modified xsi:type="dcterms:W3CDTF">2025-02-27T17:27:52Z</dcterms:modified>
  <dc:identifier>DAGgEYiE61k</dc:identifier>
</cp:coreProperties>
</file>